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7" r:id="rId2"/>
    <p:sldId id="260" r:id="rId3"/>
    <p:sldId id="738" r:id="rId4"/>
    <p:sldId id="740" r:id="rId5"/>
    <p:sldId id="741" r:id="rId6"/>
    <p:sldId id="745" r:id="rId7"/>
    <p:sldId id="744" r:id="rId8"/>
    <p:sldId id="746" r:id="rId9"/>
    <p:sldId id="742" r:id="rId10"/>
    <p:sldId id="266" r:id="rId11"/>
    <p:sldId id="748" r:id="rId12"/>
    <p:sldId id="747" r:id="rId13"/>
    <p:sldId id="743" r:id="rId14"/>
    <p:sldId id="749" r:id="rId15"/>
    <p:sldId id="261" r:id="rId16"/>
    <p:sldId id="751" r:id="rId17"/>
    <p:sldId id="752" r:id="rId18"/>
    <p:sldId id="753" r:id="rId19"/>
    <p:sldId id="763" r:id="rId20"/>
    <p:sldId id="262" r:id="rId21"/>
    <p:sldId id="754" r:id="rId22"/>
    <p:sldId id="756" r:id="rId23"/>
    <p:sldId id="760" r:id="rId24"/>
    <p:sldId id="759" r:id="rId25"/>
    <p:sldId id="757" r:id="rId26"/>
    <p:sldId id="76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21A469-A721-754D-BBA2-CF682FFDF085}" v="7144" dt="2023-03-22T18:35:03.4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5"/>
  </p:normalViewPr>
  <p:slideViewPr>
    <p:cSldViewPr snapToGrid="0">
      <p:cViewPr varScale="1">
        <p:scale>
          <a:sx n="107" d="100"/>
          <a:sy n="107" d="100"/>
        </p:scale>
        <p:origin x="47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A0B42A-1132-3C4A-982C-1EAB78A46A03}" type="datetimeFigureOut">
              <a:rPr lang="en-US" smtClean="0"/>
              <a:t>4/11/23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5C7797-2CE2-1142-ADE2-E48CE10852CD}" type="slidenum">
              <a:rPr lang="en-US" smtClean="0"/>
              <a:t>‹#›</a:t>
            </a:fld>
            <a:endParaRPr lang="en-US"/>
          </a:p>
        </p:txBody>
      </p:sp>
    </p:spTree>
    <p:extLst>
      <p:ext uri="{BB962C8B-B14F-4D97-AF65-F5344CB8AC3E}">
        <p14:creationId xmlns:p14="http://schemas.microsoft.com/office/powerpoint/2010/main" val="3054983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F5ACBE-ABA0-5B46-946E-58206C7024E9}" type="slidenum">
              <a:rPr lang="en-US" smtClean="0"/>
              <a:t>2</a:t>
            </a:fld>
            <a:endParaRPr lang="en-US"/>
          </a:p>
        </p:txBody>
      </p:sp>
    </p:spTree>
    <p:extLst>
      <p:ext uri="{BB962C8B-B14F-4D97-AF65-F5344CB8AC3E}">
        <p14:creationId xmlns:p14="http://schemas.microsoft.com/office/powerpoint/2010/main" val="2632911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042D4-1B48-635F-A263-87EBC25229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8F1A05A-DB8E-7245-FDBC-E773458D3E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D4ADC6-C90D-D325-FF9E-12F40FF875F8}"/>
              </a:ext>
            </a:extLst>
          </p:cNvPr>
          <p:cNvSpPr>
            <a:spLocks noGrp="1"/>
          </p:cNvSpPr>
          <p:nvPr>
            <p:ph type="dt" sz="half" idx="10"/>
          </p:nvPr>
        </p:nvSpPr>
        <p:spPr/>
        <p:txBody>
          <a:bodyPr/>
          <a:lstStyle/>
          <a:p>
            <a:fld id="{0B0EAD78-5826-AA45-A315-EAB53CF7FCE9}" type="datetimeFigureOut">
              <a:rPr lang="en-US" smtClean="0"/>
              <a:t>4/11/23</a:t>
            </a:fld>
            <a:endParaRPr lang="en-US"/>
          </a:p>
        </p:txBody>
      </p:sp>
      <p:sp>
        <p:nvSpPr>
          <p:cNvPr id="5" name="Footer Placeholder 4">
            <a:extLst>
              <a:ext uri="{FF2B5EF4-FFF2-40B4-BE49-F238E27FC236}">
                <a16:creationId xmlns:a16="http://schemas.microsoft.com/office/drawing/2014/main" id="{D7C3E94F-AFAD-2EB7-B62D-956EE63BE3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547AB6-0997-CC9F-582B-F395C2BCCD52}"/>
              </a:ext>
            </a:extLst>
          </p:cNvPr>
          <p:cNvSpPr>
            <a:spLocks noGrp="1"/>
          </p:cNvSpPr>
          <p:nvPr>
            <p:ph type="sldNum" sz="quarter" idx="12"/>
          </p:nvPr>
        </p:nvSpPr>
        <p:spPr/>
        <p:txBody>
          <a:bodyPr/>
          <a:lstStyle/>
          <a:p>
            <a:fld id="{6A824776-28DA-2E4F-B896-64B9A61D5217}" type="slidenum">
              <a:rPr lang="en-US" smtClean="0"/>
              <a:t>‹#›</a:t>
            </a:fld>
            <a:endParaRPr lang="en-US"/>
          </a:p>
        </p:txBody>
      </p:sp>
    </p:spTree>
    <p:extLst>
      <p:ext uri="{BB962C8B-B14F-4D97-AF65-F5344CB8AC3E}">
        <p14:creationId xmlns:p14="http://schemas.microsoft.com/office/powerpoint/2010/main" val="1964785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85CEF-677F-C1A1-AA5E-29C27C1B21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EBC8B0-6D92-210D-7A98-55CF93EB87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73434D-1E3B-4D4E-E0DB-BDEAA9B87D67}"/>
              </a:ext>
            </a:extLst>
          </p:cNvPr>
          <p:cNvSpPr>
            <a:spLocks noGrp="1"/>
          </p:cNvSpPr>
          <p:nvPr>
            <p:ph type="dt" sz="half" idx="10"/>
          </p:nvPr>
        </p:nvSpPr>
        <p:spPr/>
        <p:txBody>
          <a:bodyPr/>
          <a:lstStyle/>
          <a:p>
            <a:fld id="{0B0EAD78-5826-AA45-A315-EAB53CF7FCE9}" type="datetimeFigureOut">
              <a:rPr lang="en-US" smtClean="0"/>
              <a:t>4/11/23</a:t>
            </a:fld>
            <a:endParaRPr lang="en-US"/>
          </a:p>
        </p:txBody>
      </p:sp>
      <p:sp>
        <p:nvSpPr>
          <p:cNvPr id="5" name="Footer Placeholder 4">
            <a:extLst>
              <a:ext uri="{FF2B5EF4-FFF2-40B4-BE49-F238E27FC236}">
                <a16:creationId xmlns:a16="http://schemas.microsoft.com/office/drawing/2014/main" id="{316EB9A7-1851-2D39-C4BD-45FCA48D3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0D096E-39DB-AB39-67B2-6BFEF80FB28D}"/>
              </a:ext>
            </a:extLst>
          </p:cNvPr>
          <p:cNvSpPr>
            <a:spLocks noGrp="1"/>
          </p:cNvSpPr>
          <p:nvPr>
            <p:ph type="sldNum" sz="quarter" idx="12"/>
          </p:nvPr>
        </p:nvSpPr>
        <p:spPr/>
        <p:txBody>
          <a:bodyPr/>
          <a:lstStyle/>
          <a:p>
            <a:fld id="{6A824776-28DA-2E4F-B896-64B9A61D5217}" type="slidenum">
              <a:rPr lang="en-US" smtClean="0"/>
              <a:t>‹#›</a:t>
            </a:fld>
            <a:endParaRPr lang="en-US"/>
          </a:p>
        </p:txBody>
      </p:sp>
    </p:spTree>
    <p:extLst>
      <p:ext uri="{BB962C8B-B14F-4D97-AF65-F5344CB8AC3E}">
        <p14:creationId xmlns:p14="http://schemas.microsoft.com/office/powerpoint/2010/main" val="1681654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1348ED-7CAC-B669-DAFC-4394C78B174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F312E87-703F-91ED-26BC-7DEE8B0FA96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D3462C-D074-BB7C-7F3D-0A3457567D67}"/>
              </a:ext>
            </a:extLst>
          </p:cNvPr>
          <p:cNvSpPr>
            <a:spLocks noGrp="1"/>
          </p:cNvSpPr>
          <p:nvPr>
            <p:ph type="dt" sz="half" idx="10"/>
          </p:nvPr>
        </p:nvSpPr>
        <p:spPr/>
        <p:txBody>
          <a:bodyPr/>
          <a:lstStyle/>
          <a:p>
            <a:fld id="{0B0EAD78-5826-AA45-A315-EAB53CF7FCE9}" type="datetimeFigureOut">
              <a:rPr lang="en-US" smtClean="0"/>
              <a:t>4/11/23</a:t>
            </a:fld>
            <a:endParaRPr lang="en-US"/>
          </a:p>
        </p:txBody>
      </p:sp>
      <p:sp>
        <p:nvSpPr>
          <p:cNvPr id="5" name="Footer Placeholder 4">
            <a:extLst>
              <a:ext uri="{FF2B5EF4-FFF2-40B4-BE49-F238E27FC236}">
                <a16:creationId xmlns:a16="http://schemas.microsoft.com/office/drawing/2014/main" id="{AAB4DCF7-978B-2081-F6B1-D656E8BAF1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454259-6F28-3560-44AC-4CA2F786ABBD}"/>
              </a:ext>
            </a:extLst>
          </p:cNvPr>
          <p:cNvSpPr>
            <a:spLocks noGrp="1"/>
          </p:cNvSpPr>
          <p:nvPr>
            <p:ph type="sldNum" sz="quarter" idx="12"/>
          </p:nvPr>
        </p:nvSpPr>
        <p:spPr/>
        <p:txBody>
          <a:bodyPr/>
          <a:lstStyle/>
          <a:p>
            <a:fld id="{6A824776-28DA-2E4F-B896-64B9A61D5217}" type="slidenum">
              <a:rPr lang="en-US" smtClean="0"/>
              <a:t>‹#›</a:t>
            </a:fld>
            <a:endParaRPr lang="en-US"/>
          </a:p>
        </p:txBody>
      </p:sp>
    </p:spTree>
    <p:extLst>
      <p:ext uri="{BB962C8B-B14F-4D97-AF65-F5344CB8AC3E}">
        <p14:creationId xmlns:p14="http://schemas.microsoft.com/office/powerpoint/2010/main" val="8264082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217F7-7B07-C064-8031-E3D0165815E1}"/>
              </a:ext>
            </a:extLst>
          </p:cNvPr>
          <p:cNvSpPr>
            <a:spLocks noGrp="1"/>
          </p:cNvSpPr>
          <p:nvPr>
            <p:ph type="title"/>
          </p:nvPr>
        </p:nvSpPr>
        <p:spPr>
          <a:xfrm>
            <a:off x="274674" y="-38359"/>
            <a:ext cx="10515600" cy="719396"/>
          </a:xfrm>
        </p:spPr>
        <p:txBody>
          <a:bodyPr>
            <a:normAutofit/>
          </a:bodyPr>
          <a:lstStyle>
            <a:lvl1pPr>
              <a:defRPr sz="2800" b="1" i="1">
                <a:latin typeface="Roboto" panose="02000000000000000000" pitchFamily="2" charset="0"/>
                <a:ea typeface="Roboto" panose="02000000000000000000" pitchFamily="2" charset="0"/>
                <a:cs typeface="Roboto" panose="02000000000000000000" pitchFamily="2" charset="0"/>
              </a:defRPr>
            </a:lvl1pPr>
          </a:lstStyle>
          <a:p>
            <a:r>
              <a:rPr lang="en-US"/>
              <a:t>Click to edit Master title style</a:t>
            </a:r>
          </a:p>
        </p:txBody>
      </p:sp>
      <p:sp>
        <p:nvSpPr>
          <p:cNvPr id="4" name="Date Placeholder 3">
            <a:extLst>
              <a:ext uri="{FF2B5EF4-FFF2-40B4-BE49-F238E27FC236}">
                <a16:creationId xmlns:a16="http://schemas.microsoft.com/office/drawing/2014/main" id="{8B5AEBB1-861C-A3E5-6A89-C6A423D385B2}"/>
              </a:ext>
            </a:extLst>
          </p:cNvPr>
          <p:cNvSpPr>
            <a:spLocks noGrp="1"/>
          </p:cNvSpPr>
          <p:nvPr>
            <p:ph type="dt" sz="half" idx="10"/>
          </p:nvPr>
        </p:nvSpPr>
        <p:spPr/>
        <p:txBody>
          <a:bodyPr/>
          <a:lstStyle/>
          <a:p>
            <a:fld id="{33040892-F0BF-F94D-B6A3-7A1A9EF38262}" type="datetimeFigureOut">
              <a:rPr lang="en-US" smtClean="0"/>
              <a:t>4/11/23</a:t>
            </a:fld>
            <a:endParaRPr lang="en-US"/>
          </a:p>
        </p:txBody>
      </p:sp>
      <p:sp>
        <p:nvSpPr>
          <p:cNvPr id="5" name="Footer Placeholder 4">
            <a:extLst>
              <a:ext uri="{FF2B5EF4-FFF2-40B4-BE49-F238E27FC236}">
                <a16:creationId xmlns:a16="http://schemas.microsoft.com/office/drawing/2014/main" id="{2DFCAE2F-F2BB-E54C-CEA3-A82F3A5EA1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2D3267-0925-6BA9-E02B-4A76C662F138}"/>
              </a:ext>
            </a:extLst>
          </p:cNvPr>
          <p:cNvSpPr>
            <a:spLocks noGrp="1"/>
          </p:cNvSpPr>
          <p:nvPr>
            <p:ph type="sldNum" sz="quarter" idx="12"/>
          </p:nvPr>
        </p:nvSpPr>
        <p:spPr>
          <a:xfrm>
            <a:off x="8610600" y="6356350"/>
            <a:ext cx="1890860" cy="365125"/>
          </a:xfrm>
        </p:spPr>
        <p:txBody>
          <a:bodyPr/>
          <a:lstStyle/>
          <a:p>
            <a:fld id="{CAC51A46-14BB-D543-9968-DDBFAA0E6842}" type="slidenum">
              <a:rPr lang="en-US" smtClean="0"/>
              <a:t>‹#›</a:t>
            </a:fld>
            <a:endParaRPr lang="en-US"/>
          </a:p>
        </p:txBody>
      </p:sp>
      <p:cxnSp>
        <p:nvCxnSpPr>
          <p:cNvPr id="8" name="Straight Connector 7">
            <a:extLst>
              <a:ext uri="{FF2B5EF4-FFF2-40B4-BE49-F238E27FC236}">
                <a16:creationId xmlns:a16="http://schemas.microsoft.com/office/drawing/2014/main" id="{0141BB68-CF48-FE6D-F165-AC0F577ED6C1}"/>
              </a:ext>
            </a:extLst>
          </p:cNvPr>
          <p:cNvCxnSpPr/>
          <p:nvPr userDrawn="1"/>
        </p:nvCxnSpPr>
        <p:spPr>
          <a:xfrm>
            <a:off x="0" y="544234"/>
            <a:ext cx="12192000" cy="0"/>
          </a:xfrm>
          <a:prstGeom prst="line">
            <a:avLst/>
          </a:prstGeom>
          <a:ln w="76200">
            <a:solidFill>
              <a:srgbClr val="F65F0A"/>
            </a:solidFill>
          </a:ln>
        </p:spPr>
        <p:style>
          <a:lnRef idx="1">
            <a:schemeClr val="accent1"/>
          </a:lnRef>
          <a:fillRef idx="0">
            <a:schemeClr val="accent1"/>
          </a:fillRef>
          <a:effectRef idx="0">
            <a:schemeClr val="accent1"/>
          </a:effectRef>
          <a:fontRef idx="minor">
            <a:schemeClr val="tx1"/>
          </a:fontRef>
        </p:style>
      </p:cxnSp>
      <p:pic>
        <p:nvPicPr>
          <p:cNvPr id="4098" name="Picture 2">
            <a:extLst>
              <a:ext uri="{FF2B5EF4-FFF2-40B4-BE49-F238E27FC236}">
                <a16:creationId xmlns:a16="http://schemas.microsoft.com/office/drawing/2014/main" id="{9215A3C6-8261-F2D8-FC23-46D9CCAC554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54652" y="6280293"/>
            <a:ext cx="1398295" cy="577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7684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8C7C5-C838-E834-E1B5-C7470221A2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DBC805-7C60-FAF2-9560-9EBC13B055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E2B17B-7EEC-98FF-FA47-21CC091E6386}"/>
              </a:ext>
            </a:extLst>
          </p:cNvPr>
          <p:cNvSpPr>
            <a:spLocks noGrp="1"/>
          </p:cNvSpPr>
          <p:nvPr>
            <p:ph type="dt" sz="half" idx="10"/>
          </p:nvPr>
        </p:nvSpPr>
        <p:spPr/>
        <p:txBody>
          <a:bodyPr/>
          <a:lstStyle/>
          <a:p>
            <a:fld id="{0B0EAD78-5826-AA45-A315-EAB53CF7FCE9}" type="datetimeFigureOut">
              <a:rPr lang="en-US" smtClean="0"/>
              <a:t>4/11/23</a:t>
            </a:fld>
            <a:endParaRPr lang="en-US"/>
          </a:p>
        </p:txBody>
      </p:sp>
      <p:sp>
        <p:nvSpPr>
          <p:cNvPr id="5" name="Footer Placeholder 4">
            <a:extLst>
              <a:ext uri="{FF2B5EF4-FFF2-40B4-BE49-F238E27FC236}">
                <a16:creationId xmlns:a16="http://schemas.microsoft.com/office/drawing/2014/main" id="{0C16444B-2157-22CD-2A36-AF470A140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EB4605-703F-2953-3D13-4594AB9DD541}"/>
              </a:ext>
            </a:extLst>
          </p:cNvPr>
          <p:cNvSpPr>
            <a:spLocks noGrp="1"/>
          </p:cNvSpPr>
          <p:nvPr>
            <p:ph type="sldNum" sz="quarter" idx="12"/>
          </p:nvPr>
        </p:nvSpPr>
        <p:spPr/>
        <p:txBody>
          <a:bodyPr/>
          <a:lstStyle/>
          <a:p>
            <a:fld id="{6A824776-28DA-2E4F-B896-64B9A61D5217}" type="slidenum">
              <a:rPr lang="en-US" smtClean="0"/>
              <a:t>‹#›</a:t>
            </a:fld>
            <a:endParaRPr lang="en-US"/>
          </a:p>
        </p:txBody>
      </p:sp>
    </p:spTree>
    <p:extLst>
      <p:ext uri="{BB962C8B-B14F-4D97-AF65-F5344CB8AC3E}">
        <p14:creationId xmlns:p14="http://schemas.microsoft.com/office/powerpoint/2010/main" val="684232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06529-0A5A-6F85-3BAB-6496D00982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47B7AF-BE16-00A5-C524-28D5CECA7E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26CFCF-0296-02F6-375F-92571B5B85F5}"/>
              </a:ext>
            </a:extLst>
          </p:cNvPr>
          <p:cNvSpPr>
            <a:spLocks noGrp="1"/>
          </p:cNvSpPr>
          <p:nvPr>
            <p:ph type="dt" sz="half" idx="10"/>
          </p:nvPr>
        </p:nvSpPr>
        <p:spPr/>
        <p:txBody>
          <a:bodyPr/>
          <a:lstStyle/>
          <a:p>
            <a:fld id="{0B0EAD78-5826-AA45-A315-EAB53CF7FCE9}" type="datetimeFigureOut">
              <a:rPr lang="en-US" smtClean="0"/>
              <a:t>4/11/23</a:t>
            </a:fld>
            <a:endParaRPr lang="en-US"/>
          </a:p>
        </p:txBody>
      </p:sp>
      <p:sp>
        <p:nvSpPr>
          <p:cNvPr id="5" name="Footer Placeholder 4">
            <a:extLst>
              <a:ext uri="{FF2B5EF4-FFF2-40B4-BE49-F238E27FC236}">
                <a16:creationId xmlns:a16="http://schemas.microsoft.com/office/drawing/2014/main" id="{743C2621-5E53-D52C-439C-1600461230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E1F3A7-03AE-4045-E34F-7DCF21943E05}"/>
              </a:ext>
            </a:extLst>
          </p:cNvPr>
          <p:cNvSpPr>
            <a:spLocks noGrp="1"/>
          </p:cNvSpPr>
          <p:nvPr>
            <p:ph type="sldNum" sz="quarter" idx="12"/>
          </p:nvPr>
        </p:nvSpPr>
        <p:spPr/>
        <p:txBody>
          <a:bodyPr/>
          <a:lstStyle/>
          <a:p>
            <a:fld id="{6A824776-28DA-2E4F-B896-64B9A61D5217}" type="slidenum">
              <a:rPr lang="en-US" smtClean="0"/>
              <a:t>‹#›</a:t>
            </a:fld>
            <a:endParaRPr lang="en-US"/>
          </a:p>
        </p:txBody>
      </p:sp>
    </p:spTree>
    <p:extLst>
      <p:ext uri="{BB962C8B-B14F-4D97-AF65-F5344CB8AC3E}">
        <p14:creationId xmlns:p14="http://schemas.microsoft.com/office/powerpoint/2010/main" val="1537212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0E73-3BAE-8B0A-C96C-A8171D7940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0C84F0-9829-910F-35A7-4C186A73B3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2BF1149-CD21-EC8E-7315-1C194AC94F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002A246-D3C3-131E-BEAF-7A46B0CF6C1F}"/>
              </a:ext>
            </a:extLst>
          </p:cNvPr>
          <p:cNvSpPr>
            <a:spLocks noGrp="1"/>
          </p:cNvSpPr>
          <p:nvPr>
            <p:ph type="dt" sz="half" idx="10"/>
          </p:nvPr>
        </p:nvSpPr>
        <p:spPr/>
        <p:txBody>
          <a:bodyPr/>
          <a:lstStyle/>
          <a:p>
            <a:fld id="{0B0EAD78-5826-AA45-A315-EAB53CF7FCE9}" type="datetimeFigureOut">
              <a:rPr lang="en-US" smtClean="0"/>
              <a:t>4/11/23</a:t>
            </a:fld>
            <a:endParaRPr lang="en-US"/>
          </a:p>
        </p:txBody>
      </p:sp>
      <p:sp>
        <p:nvSpPr>
          <p:cNvPr id="6" name="Footer Placeholder 5">
            <a:extLst>
              <a:ext uri="{FF2B5EF4-FFF2-40B4-BE49-F238E27FC236}">
                <a16:creationId xmlns:a16="http://schemas.microsoft.com/office/drawing/2014/main" id="{C408B8FE-B7F5-1708-D521-BAE53EBFD8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1986FD-2E4A-B41A-E8E0-AC1378A8ED37}"/>
              </a:ext>
            </a:extLst>
          </p:cNvPr>
          <p:cNvSpPr>
            <a:spLocks noGrp="1"/>
          </p:cNvSpPr>
          <p:nvPr>
            <p:ph type="sldNum" sz="quarter" idx="12"/>
          </p:nvPr>
        </p:nvSpPr>
        <p:spPr/>
        <p:txBody>
          <a:bodyPr/>
          <a:lstStyle/>
          <a:p>
            <a:fld id="{6A824776-28DA-2E4F-B896-64B9A61D5217}" type="slidenum">
              <a:rPr lang="en-US" smtClean="0"/>
              <a:t>‹#›</a:t>
            </a:fld>
            <a:endParaRPr lang="en-US"/>
          </a:p>
        </p:txBody>
      </p:sp>
    </p:spTree>
    <p:extLst>
      <p:ext uri="{BB962C8B-B14F-4D97-AF65-F5344CB8AC3E}">
        <p14:creationId xmlns:p14="http://schemas.microsoft.com/office/powerpoint/2010/main" val="2814343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9A308-9F9B-E882-5BAC-D95FE592DF8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37B6BA0-B75B-9F8D-E47E-B374CB95B6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8A6C46-08F5-CDAE-E4B6-4DBF1672828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E72ED0C-9C16-DB61-B730-DC5F9E7F87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10E6718-DE51-8732-2821-0665C166141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C7B0315-F420-161C-C7CB-040198311F9F}"/>
              </a:ext>
            </a:extLst>
          </p:cNvPr>
          <p:cNvSpPr>
            <a:spLocks noGrp="1"/>
          </p:cNvSpPr>
          <p:nvPr>
            <p:ph type="dt" sz="half" idx="10"/>
          </p:nvPr>
        </p:nvSpPr>
        <p:spPr/>
        <p:txBody>
          <a:bodyPr/>
          <a:lstStyle/>
          <a:p>
            <a:fld id="{0B0EAD78-5826-AA45-A315-EAB53CF7FCE9}" type="datetimeFigureOut">
              <a:rPr lang="en-US" smtClean="0"/>
              <a:t>4/11/23</a:t>
            </a:fld>
            <a:endParaRPr lang="en-US"/>
          </a:p>
        </p:txBody>
      </p:sp>
      <p:sp>
        <p:nvSpPr>
          <p:cNvPr id="8" name="Footer Placeholder 7">
            <a:extLst>
              <a:ext uri="{FF2B5EF4-FFF2-40B4-BE49-F238E27FC236}">
                <a16:creationId xmlns:a16="http://schemas.microsoft.com/office/drawing/2014/main" id="{C9901A3E-EA7B-3E62-FC2D-A10638E968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C6B596-FC73-782A-D43C-0A79FF853670}"/>
              </a:ext>
            </a:extLst>
          </p:cNvPr>
          <p:cNvSpPr>
            <a:spLocks noGrp="1"/>
          </p:cNvSpPr>
          <p:nvPr>
            <p:ph type="sldNum" sz="quarter" idx="12"/>
          </p:nvPr>
        </p:nvSpPr>
        <p:spPr/>
        <p:txBody>
          <a:bodyPr/>
          <a:lstStyle/>
          <a:p>
            <a:fld id="{6A824776-28DA-2E4F-B896-64B9A61D5217}" type="slidenum">
              <a:rPr lang="en-US" smtClean="0"/>
              <a:t>‹#›</a:t>
            </a:fld>
            <a:endParaRPr lang="en-US"/>
          </a:p>
        </p:txBody>
      </p:sp>
    </p:spTree>
    <p:extLst>
      <p:ext uri="{BB962C8B-B14F-4D97-AF65-F5344CB8AC3E}">
        <p14:creationId xmlns:p14="http://schemas.microsoft.com/office/powerpoint/2010/main" val="4013584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9043A-4880-4F00-DA2A-71E3AF3D29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F9EF3B-5FCE-BD8B-76B8-26A1338F174A}"/>
              </a:ext>
            </a:extLst>
          </p:cNvPr>
          <p:cNvSpPr>
            <a:spLocks noGrp="1"/>
          </p:cNvSpPr>
          <p:nvPr>
            <p:ph type="dt" sz="half" idx="10"/>
          </p:nvPr>
        </p:nvSpPr>
        <p:spPr/>
        <p:txBody>
          <a:bodyPr/>
          <a:lstStyle/>
          <a:p>
            <a:fld id="{0B0EAD78-5826-AA45-A315-EAB53CF7FCE9}" type="datetimeFigureOut">
              <a:rPr lang="en-US" smtClean="0"/>
              <a:t>4/11/23</a:t>
            </a:fld>
            <a:endParaRPr lang="en-US"/>
          </a:p>
        </p:txBody>
      </p:sp>
      <p:sp>
        <p:nvSpPr>
          <p:cNvPr id="4" name="Footer Placeholder 3">
            <a:extLst>
              <a:ext uri="{FF2B5EF4-FFF2-40B4-BE49-F238E27FC236}">
                <a16:creationId xmlns:a16="http://schemas.microsoft.com/office/drawing/2014/main" id="{F9558D57-573B-E51F-4FDE-DC5FA2F84F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0AE22D-7A88-05D1-79C7-77F5374F62C2}"/>
              </a:ext>
            </a:extLst>
          </p:cNvPr>
          <p:cNvSpPr>
            <a:spLocks noGrp="1"/>
          </p:cNvSpPr>
          <p:nvPr>
            <p:ph type="sldNum" sz="quarter" idx="12"/>
          </p:nvPr>
        </p:nvSpPr>
        <p:spPr/>
        <p:txBody>
          <a:bodyPr/>
          <a:lstStyle/>
          <a:p>
            <a:fld id="{6A824776-28DA-2E4F-B896-64B9A61D5217}" type="slidenum">
              <a:rPr lang="en-US" smtClean="0"/>
              <a:t>‹#›</a:t>
            </a:fld>
            <a:endParaRPr lang="en-US"/>
          </a:p>
        </p:txBody>
      </p:sp>
    </p:spTree>
    <p:extLst>
      <p:ext uri="{BB962C8B-B14F-4D97-AF65-F5344CB8AC3E}">
        <p14:creationId xmlns:p14="http://schemas.microsoft.com/office/powerpoint/2010/main" val="4050059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D4505A-1047-99FB-3FC6-CF4A24EFF55D}"/>
              </a:ext>
            </a:extLst>
          </p:cNvPr>
          <p:cNvSpPr>
            <a:spLocks noGrp="1"/>
          </p:cNvSpPr>
          <p:nvPr>
            <p:ph type="dt" sz="half" idx="10"/>
          </p:nvPr>
        </p:nvSpPr>
        <p:spPr/>
        <p:txBody>
          <a:bodyPr/>
          <a:lstStyle/>
          <a:p>
            <a:fld id="{0B0EAD78-5826-AA45-A315-EAB53CF7FCE9}" type="datetimeFigureOut">
              <a:rPr lang="en-US" smtClean="0"/>
              <a:t>4/11/23</a:t>
            </a:fld>
            <a:endParaRPr lang="en-US"/>
          </a:p>
        </p:txBody>
      </p:sp>
      <p:sp>
        <p:nvSpPr>
          <p:cNvPr id="3" name="Footer Placeholder 2">
            <a:extLst>
              <a:ext uri="{FF2B5EF4-FFF2-40B4-BE49-F238E27FC236}">
                <a16:creationId xmlns:a16="http://schemas.microsoft.com/office/drawing/2014/main" id="{EEA75A04-0792-8FAB-DD23-1F032238155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207B2B-8F4C-1E52-B7FB-040449956E5E}"/>
              </a:ext>
            </a:extLst>
          </p:cNvPr>
          <p:cNvSpPr>
            <a:spLocks noGrp="1"/>
          </p:cNvSpPr>
          <p:nvPr>
            <p:ph type="sldNum" sz="quarter" idx="12"/>
          </p:nvPr>
        </p:nvSpPr>
        <p:spPr/>
        <p:txBody>
          <a:bodyPr/>
          <a:lstStyle/>
          <a:p>
            <a:fld id="{6A824776-28DA-2E4F-B896-64B9A61D5217}" type="slidenum">
              <a:rPr lang="en-US" smtClean="0"/>
              <a:t>‹#›</a:t>
            </a:fld>
            <a:endParaRPr lang="en-US"/>
          </a:p>
        </p:txBody>
      </p:sp>
    </p:spTree>
    <p:extLst>
      <p:ext uri="{BB962C8B-B14F-4D97-AF65-F5344CB8AC3E}">
        <p14:creationId xmlns:p14="http://schemas.microsoft.com/office/powerpoint/2010/main" val="1639656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17F95-3DDA-4142-C310-1020724B80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2FCD26B-B646-19C3-0495-9784A2B516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01F543-4CF3-3CFF-EAD2-E91C6B1C8A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5D2D97-8956-4009-683A-047ECA79448D}"/>
              </a:ext>
            </a:extLst>
          </p:cNvPr>
          <p:cNvSpPr>
            <a:spLocks noGrp="1"/>
          </p:cNvSpPr>
          <p:nvPr>
            <p:ph type="dt" sz="half" idx="10"/>
          </p:nvPr>
        </p:nvSpPr>
        <p:spPr/>
        <p:txBody>
          <a:bodyPr/>
          <a:lstStyle/>
          <a:p>
            <a:fld id="{0B0EAD78-5826-AA45-A315-EAB53CF7FCE9}" type="datetimeFigureOut">
              <a:rPr lang="en-US" smtClean="0"/>
              <a:t>4/11/23</a:t>
            </a:fld>
            <a:endParaRPr lang="en-US"/>
          </a:p>
        </p:txBody>
      </p:sp>
      <p:sp>
        <p:nvSpPr>
          <p:cNvPr id="6" name="Footer Placeholder 5">
            <a:extLst>
              <a:ext uri="{FF2B5EF4-FFF2-40B4-BE49-F238E27FC236}">
                <a16:creationId xmlns:a16="http://schemas.microsoft.com/office/drawing/2014/main" id="{841F691D-8AB7-5D76-011C-4A79AB27C0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7F8683-FBDB-B6DE-0921-4B0C673642BA}"/>
              </a:ext>
            </a:extLst>
          </p:cNvPr>
          <p:cNvSpPr>
            <a:spLocks noGrp="1"/>
          </p:cNvSpPr>
          <p:nvPr>
            <p:ph type="sldNum" sz="quarter" idx="12"/>
          </p:nvPr>
        </p:nvSpPr>
        <p:spPr/>
        <p:txBody>
          <a:bodyPr/>
          <a:lstStyle/>
          <a:p>
            <a:fld id="{6A824776-28DA-2E4F-B896-64B9A61D5217}" type="slidenum">
              <a:rPr lang="en-US" smtClean="0"/>
              <a:t>‹#›</a:t>
            </a:fld>
            <a:endParaRPr lang="en-US"/>
          </a:p>
        </p:txBody>
      </p:sp>
    </p:spTree>
    <p:extLst>
      <p:ext uri="{BB962C8B-B14F-4D97-AF65-F5344CB8AC3E}">
        <p14:creationId xmlns:p14="http://schemas.microsoft.com/office/powerpoint/2010/main" val="548648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261FB-1FC9-335B-804F-E7F35D0728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6C1C9C-483D-FB11-7C08-0AD3FB9712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8BD6EE7-5293-0829-91C7-AA0ACE4D22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498141-ADF9-9B7E-3932-A9610DCA7290}"/>
              </a:ext>
            </a:extLst>
          </p:cNvPr>
          <p:cNvSpPr>
            <a:spLocks noGrp="1"/>
          </p:cNvSpPr>
          <p:nvPr>
            <p:ph type="dt" sz="half" idx="10"/>
          </p:nvPr>
        </p:nvSpPr>
        <p:spPr/>
        <p:txBody>
          <a:bodyPr/>
          <a:lstStyle/>
          <a:p>
            <a:fld id="{0B0EAD78-5826-AA45-A315-EAB53CF7FCE9}" type="datetimeFigureOut">
              <a:rPr lang="en-US" smtClean="0"/>
              <a:t>4/11/23</a:t>
            </a:fld>
            <a:endParaRPr lang="en-US"/>
          </a:p>
        </p:txBody>
      </p:sp>
      <p:sp>
        <p:nvSpPr>
          <p:cNvPr id="6" name="Footer Placeholder 5">
            <a:extLst>
              <a:ext uri="{FF2B5EF4-FFF2-40B4-BE49-F238E27FC236}">
                <a16:creationId xmlns:a16="http://schemas.microsoft.com/office/drawing/2014/main" id="{80BB0413-0843-8BD6-8003-FF86EEEC0B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40C430-97A6-66B8-5535-AB29510EA79F}"/>
              </a:ext>
            </a:extLst>
          </p:cNvPr>
          <p:cNvSpPr>
            <a:spLocks noGrp="1"/>
          </p:cNvSpPr>
          <p:nvPr>
            <p:ph type="sldNum" sz="quarter" idx="12"/>
          </p:nvPr>
        </p:nvSpPr>
        <p:spPr/>
        <p:txBody>
          <a:bodyPr/>
          <a:lstStyle/>
          <a:p>
            <a:fld id="{6A824776-28DA-2E4F-B896-64B9A61D5217}" type="slidenum">
              <a:rPr lang="en-US" smtClean="0"/>
              <a:t>‹#›</a:t>
            </a:fld>
            <a:endParaRPr lang="en-US"/>
          </a:p>
        </p:txBody>
      </p:sp>
    </p:spTree>
    <p:extLst>
      <p:ext uri="{BB962C8B-B14F-4D97-AF65-F5344CB8AC3E}">
        <p14:creationId xmlns:p14="http://schemas.microsoft.com/office/powerpoint/2010/main" val="25963712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8E767E-DB5A-7F44-F704-905348F30D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8B61EE-5812-5029-1D4F-167CCB98AA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486A5-3767-9942-9797-C457FD4A93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0EAD78-5826-AA45-A315-EAB53CF7FCE9}" type="datetimeFigureOut">
              <a:rPr lang="en-US" smtClean="0"/>
              <a:t>4/11/23</a:t>
            </a:fld>
            <a:endParaRPr lang="en-US"/>
          </a:p>
        </p:txBody>
      </p:sp>
      <p:sp>
        <p:nvSpPr>
          <p:cNvPr id="5" name="Footer Placeholder 4">
            <a:extLst>
              <a:ext uri="{FF2B5EF4-FFF2-40B4-BE49-F238E27FC236}">
                <a16:creationId xmlns:a16="http://schemas.microsoft.com/office/drawing/2014/main" id="{1B726EA6-6514-E108-3A5E-45A0B80F98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5508BB4-1083-A534-01F8-09B9873FD5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824776-28DA-2E4F-B896-64B9A61D5217}" type="slidenum">
              <a:rPr lang="en-US" smtClean="0"/>
              <a:t>‹#›</a:t>
            </a:fld>
            <a:endParaRPr lang="en-US"/>
          </a:p>
        </p:txBody>
      </p:sp>
    </p:spTree>
    <p:extLst>
      <p:ext uri="{BB962C8B-B14F-4D97-AF65-F5344CB8AC3E}">
        <p14:creationId xmlns:p14="http://schemas.microsoft.com/office/powerpoint/2010/main" val="5223140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rossrm@illinois.edu"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emf"/><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hyperlink" Target="https://www.nature.com/articles/203629a0" TargetMode="External"/><Relationship Id="rId2" Type="http://schemas.openxmlformats.org/officeDocument/2006/relationships/image" Target="../media/image14.emf"/><Relationship Id="rId1" Type="http://schemas.openxmlformats.org/officeDocument/2006/relationships/slideLayout" Target="../slideLayouts/slideLayout12.xml"/><Relationship Id="rId5" Type="http://schemas.openxmlformats.org/officeDocument/2006/relationships/image" Target="../media/image16.jpe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atellite image of the earth&#10;&#10;Description automatically generated with low confidence">
            <a:extLst>
              <a:ext uri="{FF2B5EF4-FFF2-40B4-BE49-F238E27FC236}">
                <a16:creationId xmlns:a16="http://schemas.microsoft.com/office/drawing/2014/main" id="{B0A9E260-5895-6153-E1A3-597EFF76EB78}"/>
              </a:ext>
            </a:extLst>
          </p:cNvPr>
          <p:cNvPicPr>
            <a:picLocks noChangeAspect="1"/>
          </p:cNvPicPr>
          <p:nvPr/>
        </p:nvPicPr>
        <p:blipFill>
          <a:blip r:embed="rId2"/>
          <a:stretch>
            <a:fillRect/>
          </a:stretch>
        </p:blipFill>
        <p:spPr>
          <a:xfrm>
            <a:off x="0" y="3429000"/>
            <a:ext cx="5153186" cy="3429000"/>
          </a:xfrm>
          <a:prstGeom prst="rect">
            <a:avLst/>
          </a:prstGeom>
        </p:spPr>
      </p:pic>
      <p:sp>
        <p:nvSpPr>
          <p:cNvPr id="2" name="Title 1">
            <a:extLst>
              <a:ext uri="{FF2B5EF4-FFF2-40B4-BE49-F238E27FC236}">
                <a16:creationId xmlns:a16="http://schemas.microsoft.com/office/drawing/2014/main" id="{6A1629E0-0872-FBD3-5AC4-23EB0E550A42}"/>
              </a:ext>
            </a:extLst>
          </p:cNvPr>
          <p:cNvSpPr>
            <a:spLocks noGrp="1"/>
          </p:cNvSpPr>
          <p:nvPr>
            <p:ph type="ctrTitle"/>
          </p:nvPr>
        </p:nvSpPr>
        <p:spPr>
          <a:xfrm>
            <a:off x="1414272" y="122765"/>
            <a:ext cx="9144000" cy="1736064"/>
          </a:xfrm>
        </p:spPr>
        <p:txBody>
          <a:bodyPr>
            <a:normAutofit fontScale="90000"/>
          </a:bodyPr>
          <a:lstStyle/>
          <a:p>
            <a:r>
              <a:rPr lang="en-US" b="1">
                <a:latin typeface="Roboto" panose="02000000000000000000" pitchFamily="2" charset="0"/>
                <a:ea typeface="Roboto" panose="02000000000000000000" pitchFamily="2" charset="0"/>
              </a:rPr>
              <a:t>GEOL593: Seismology and Earth Structure</a:t>
            </a:r>
            <a:r>
              <a:rPr lang="en-US">
                <a:latin typeface="Roboto" panose="02000000000000000000" pitchFamily="2" charset="0"/>
                <a:ea typeface="Roboto" panose="02000000000000000000" pitchFamily="2" charset="0"/>
              </a:rPr>
              <a:t>, </a:t>
            </a:r>
            <a:r>
              <a:rPr lang="en-US">
                <a:latin typeface="Helvetica Light" panose="020B0403020202020204" pitchFamily="34" charset="0"/>
                <a:ea typeface="Roboto" panose="02000000000000000000" pitchFamily="2" charset="0"/>
              </a:rPr>
              <a:t>Spring 2023</a:t>
            </a:r>
          </a:p>
        </p:txBody>
      </p:sp>
      <p:sp>
        <p:nvSpPr>
          <p:cNvPr id="4" name="TextBox 3">
            <a:extLst>
              <a:ext uri="{FF2B5EF4-FFF2-40B4-BE49-F238E27FC236}">
                <a16:creationId xmlns:a16="http://schemas.microsoft.com/office/drawing/2014/main" id="{62167F03-7338-274B-5321-8F44B2F2B5C8}"/>
              </a:ext>
            </a:extLst>
          </p:cNvPr>
          <p:cNvSpPr txBox="1"/>
          <p:nvPr/>
        </p:nvSpPr>
        <p:spPr>
          <a:xfrm>
            <a:off x="2287226" y="2228671"/>
            <a:ext cx="7981679" cy="1200329"/>
          </a:xfrm>
          <a:prstGeom prst="rect">
            <a:avLst/>
          </a:prstGeom>
          <a:noFill/>
        </p:spPr>
        <p:txBody>
          <a:bodyPr wrap="square" rtlCol="0">
            <a:spAutoFit/>
          </a:bodyPr>
          <a:lstStyle/>
          <a:p>
            <a:pPr algn="ctr"/>
            <a:r>
              <a:rPr lang="en-US" sz="3600">
                <a:latin typeface="Roboto Thin" panose="02000000000000000000" pitchFamily="2" charset="0"/>
                <a:ea typeface="Roboto Thin" panose="02000000000000000000" pitchFamily="2" charset="0"/>
              </a:rPr>
              <a:t>Lecture 9: Anisotropy and Anelasticity</a:t>
            </a:r>
            <a:endParaRPr lang="en-US" sz="3600" b="1" i="1">
              <a:latin typeface="Roboto Thin" panose="02000000000000000000" pitchFamily="2" charset="0"/>
              <a:ea typeface="Roboto Thin" panose="02000000000000000000" pitchFamily="2" charset="0"/>
            </a:endParaRPr>
          </a:p>
          <a:p>
            <a:pPr algn="ctr"/>
            <a:r>
              <a:rPr lang="en-US" sz="3600">
                <a:latin typeface="Roboto Thin" panose="02000000000000000000" pitchFamily="2" charset="0"/>
                <a:ea typeface="Roboto Thin" panose="02000000000000000000" pitchFamily="2" charset="0"/>
              </a:rPr>
              <a:t>3/2/23 </a:t>
            </a:r>
          </a:p>
        </p:txBody>
      </p:sp>
      <p:sp>
        <p:nvSpPr>
          <p:cNvPr id="5" name="TextBox 4">
            <a:extLst>
              <a:ext uri="{FF2B5EF4-FFF2-40B4-BE49-F238E27FC236}">
                <a16:creationId xmlns:a16="http://schemas.microsoft.com/office/drawing/2014/main" id="{FF0B7A04-44F8-C7B9-F05E-C90FE7A9D154}"/>
              </a:ext>
            </a:extLst>
          </p:cNvPr>
          <p:cNvSpPr txBox="1"/>
          <p:nvPr/>
        </p:nvSpPr>
        <p:spPr>
          <a:xfrm>
            <a:off x="9837774" y="5422392"/>
            <a:ext cx="2725345" cy="923330"/>
          </a:xfrm>
          <a:prstGeom prst="rect">
            <a:avLst/>
          </a:prstGeom>
          <a:noFill/>
        </p:spPr>
        <p:txBody>
          <a:bodyPr wrap="square" rtlCol="0">
            <a:spAutoFit/>
          </a:bodyPr>
          <a:lstStyle/>
          <a:p>
            <a:r>
              <a:rPr lang="en-US">
                <a:latin typeface="Roboto" panose="02000000000000000000" pitchFamily="2" charset="0"/>
                <a:ea typeface="Roboto" panose="02000000000000000000" pitchFamily="2" charset="0"/>
                <a:cs typeface="Roboto" panose="02000000000000000000" pitchFamily="2" charset="0"/>
              </a:rPr>
              <a:t>Ross Maguire</a:t>
            </a:r>
          </a:p>
          <a:p>
            <a:r>
              <a:rPr lang="en-US">
                <a:latin typeface="Roboto" panose="02000000000000000000" pitchFamily="2" charset="0"/>
                <a:ea typeface="Roboto" panose="02000000000000000000" pitchFamily="2" charset="0"/>
                <a:cs typeface="Roboto" panose="02000000000000000000" pitchFamily="2" charset="0"/>
                <a:hlinkClick r:id="rId3"/>
              </a:rPr>
              <a:t>rossrm@illinois.edu</a:t>
            </a:r>
            <a:endParaRPr lang="en-US">
              <a:latin typeface="Roboto" panose="02000000000000000000" pitchFamily="2" charset="0"/>
              <a:ea typeface="Roboto" panose="02000000000000000000" pitchFamily="2" charset="0"/>
              <a:cs typeface="Roboto" panose="02000000000000000000" pitchFamily="2" charset="0"/>
            </a:endParaRPr>
          </a:p>
          <a:p>
            <a:r>
              <a:rPr lang="en-US">
                <a:latin typeface="Roboto" panose="02000000000000000000" pitchFamily="2" charset="0"/>
                <a:ea typeface="Roboto" panose="02000000000000000000" pitchFamily="2" charset="0"/>
                <a:cs typeface="Roboto" panose="02000000000000000000" pitchFamily="2" charset="0"/>
              </a:rPr>
              <a:t>3014 NHB</a:t>
            </a:r>
          </a:p>
        </p:txBody>
      </p:sp>
    </p:spTree>
    <p:extLst>
      <p:ext uri="{BB962C8B-B14F-4D97-AF65-F5344CB8AC3E}">
        <p14:creationId xmlns:p14="http://schemas.microsoft.com/office/powerpoint/2010/main" val="3264117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3B859-FD15-8227-BA63-0CEF609913FA}"/>
              </a:ext>
            </a:extLst>
          </p:cNvPr>
          <p:cNvSpPr>
            <a:spLocks noGrp="1"/>
          </p:cNvSpPr>
          <p:nvPr>
            <p:ph type="title"/>
          </p:nvPr>
        </p:nvSpPr>
        <p:spPr/>
        <p:txBody>
          <a:bodyPr/>
          <a:lstStyle/>
          <a:p>
            <a:r>
              <a:rPr lang="en-US"/>
              <a:t>SKS Splitting</a:t>
            </a:r>
          </a:p>
        </p:txBody>
      </p:sp>
      <p:pic>
        <p:nvPicPr>
          <p:cNvPr id="1026" name="Picture 2">
            <a:extLst>
              <a:ext uri="{FF2B5EF4-FFF2-40B4-BE49-F238E27FC236}">
                <a16:creationId xmlns:a16="http://schemas.microsoft.com/office/drawing/2014/main" id="{3B2A7DF8-0285-F3DC-2BF4-04FA360F2C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3598" y="681037"/>
            <a:ext cx="5565238" cy="370102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B702495B-2A30-163A-AD63-FA0C314F8915}"/>
              </a:ext>
            </a:extLst>
          </p:cNvPr>
          <p:cNvSpPr txBox="1">
            <a:spLocks/>
          </p:cNvSpPr>
          <p:nvPr/>
        </p:nvSpPr>
        <p:spPr>
          <a:xfrm>
            <a:off x="278985" y="1072025"/>
            <a:ext cx="5817015" cy="573887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a:latin typeface="Montserrat Medium" pitchFamily="2" charset="77"/>
                <a:sym typeface="Wingdings" panose="05000000000000000000" pitchFamily="2" charset="2"/>
              </a:rPr>
              <a:t>One common way of studying </a:t>
            </a:r>
            <a:r>
              <a:rPr lang="en-US" sz="1800" b="1">
                <a:solidFill>
                  <a:srgbClr val="0070C0"/>
                </a:solidFill>
                <a:latin typeface="Montserrat" pitchFamily="2" charset="77"/>
                <a:sym typeface="Wingdings" panose="05000000000000000000" pitchFamily="2" charset="2"/>
              </a:rPr>
              <a:t>azimuthal anisotropy </a:t>
            </a:r>
            <a:r>
              <a:rPr lang="en-US" sz="1800">
                <a:latin typeface="Montserrat Medium" pitchFamily="2" charset="77"/>
                <a:sym typeface="Wingdings" panose="05000000000000000000" pitchFamily="2" charset="2"/>
              </a:rPr>
              <a:t>is using travel times of </a:t>
            </a:r>
            <a:r>
              <a:rPr lang="en-US" sz="1800" b="1">
                <a:solidFill>
                  <a:srgbClr val="0070C0"/>
                </a:solidFill>
                <a:latin typeface="Montserrat" pitchFamily="2" charset="77"/>
                <a:sym typeface="Wingdings" panose="05000000000000000000" pitchFamily="2" charset="2"/>
              </a:rPr>
              <a:t>SKS waves </a:t>
            </a:r>
            <a:r>
              <a:rPr lang="en-US" sz="1800">
                <a:latin typeface="Montserrat Medium" pitchFamily="2" charset="77"/>
                <a:sym typeface="Wingdings" panose="05000000000000000000" pitchFamily="2" charset="2"/>
              </a:rPr>
              <a:t>(S waves converted to P waves in the core).</a:t>
            </a:r>
          </a:p>
          <a:p>
            <a:pPr>
              <a:lnSpc>
                <a:spcPct val="100000"/>
              </a:lnSpc>
            </a:pPr>
            <a:endParaRPr lang="en-US" sz="1800">
              <a:latin typeface="Montserrat Medium" pitchFamily="2" charset="77"/>
              <a:sym typeface="Wingdings" panose="05000000000000000000" pitchFamily="2" charset="2"/>
            </a:endParaRPr>
          </a:p>
          <a:p>
            <a:pPr>
              <a:lnSpc>
                <a:spcPct val="100000"/>
              </a:lnSpc>
            </a:pPr>
            <a:r>
              <a:rPr lang="en-US" sz="1800">
                <a:latin typeface="Montserrat Medium" pitchFamily="2" charset="77"/>
                <a:sym typeface="Wingdings" panose="05000000000000000000" pitchFamily="2" charset="2"/>
              </a:rPr>
              <a:t>When S converts or P in the core, no SH motion is transmitted, so the exiting S wave has a known polarization in the radial direction. </a:t>
            </a:r>
          </a:p>
          <a:p>
            <a:pPr>
              <a:lnSpc>
                <a:spcPct val="100000"/>
              </a:lnSpc>
            </a:pPr>
            <a:endParaRPr lang="en-US" sz="1800">
              <a:latin typeface="Montserrat Medium" pitchFamily="2" charset="77"/>
              <a:sym typeface="Wingdings" panose="05000000000000000000" pitchFamily="2" charset="2"/>
            </a:endParaRPr>
          </a:p>
          <a:p>
            <a:pPr>
              <a:lnSpc>
                <a:spcPct val="100000"/>
              </a:lnSpc>
            </a:pPr>
            <a:r>
              <a:rPr lang="en-US" sz="1800">
                <a:latin typeface="Montserrat Medium" pitchFamily="2" charset="77"/>
                <a:sym typeface="Wingdings" panose="05000000000000000000" pitchFamily="2" charset="2"/>
              </a:rPr>
              <a:t>If no azimuthal anisotropy existed, SKS would only be observed on the radial component. If it does exist, the waves ‘split’, and energy will be seen on both radial and transverse.</a:t>
            </a:r>
          </a:p>
          <a:p>
            <a:pPr>
              <a:lnSpc>
                <a:spcPct val="100000"/>
              </a:lnSpc>
            </a:pPr>
            <a:endParaRPr lang="en-US" sz="1800">
              <a:latin typeface="Montserrat Medium" pitchFamily="2" charset="77"/>
              <a:sym typeface="Wingdings" panose="05000000000000000000" pitchFamily="2" charset="2"/>
            </a:endParaRPr>
          </a:p>
          <a:p>
            <a:pPr>
              <a:lnSpc>
                <a:spcPct val="100000"/>
              </a:lnSpc>
            </a:pPr>
            <a:r>
              <a:rPr lang="en-US" sz="1800">
                <a:latin typeface="Montserrat Medium" pitchFamily="2" charset="77"/>
                <a:sym typeface="Wingdings" panose="05000000000000000000" pitchFamily="2" charset="2"/>
              </a:rPr>
              <a:t>Polarization directions of the two S waves give the fast /slow direction, and travel time delays yield anisotropy strength.</a:t>
            </a:r>
          </a:p>
          <a:p>
            <a:endParaRPr lang="en-US" sz="1800">
              <a:latin typeface="Montserrat Medium" pitchFamily="2" charset="77"/>
              <a:sym typeface="Wingdings" panose="05000000000000000000" pitchFamily="2" charset="2"/>
            </a:endParaRPr>
          </a:p>
        </p:txBody>
      </p:sp>
      <p:pic>
        <p:nvPicPr>
          <p:cNvPr id="5" name="Picture 4" descr="A picture containing text, watch&#10;&#10;Description automatically generated">
            <a:extLst>
              <a:ext uri="{FF2B5EF4-FFF2-40B4-BE49-F238E27FC236}">
                <a16:creationId xmlns:a16="http://schemas.microsoft.com/office/drawing/2014/main" id="{BF06BCDA-723B-732C-E54B-EB6B8DCE4884}"/>
              </a:ext>
            </a:extLst>
          </p:cNvPr>
          <p:cNvPicPr>
            <a:picLocks noChangeAspect="1"/>
          </p:cNvPicPr>
          <p:nvPr/>
        </p:nvPicPr>
        <p:blipFill>
          <a:blip r:embed="rId3"/>
          <a:stretch>
            <a:fillRect/>
          </a:stretch>
        </p:blipFill>
        <p:spPr>
          <a:xfrm>
            <a:off x="6638696" y="4394247"/>
            <a:ext cx="4604330" cy="2144834"/>
          </a:xfrm>
          <a:prstGeom prst="rect">
            <a:avLst/>
          </a:prstGeom>
        </p:spPr>
      </p:pic>
    </p:spTree>
    <p:extLst>
      <p:ext uri="{BB962C8B-B14F-4D97-AF65-F5344CB8AC3E}">
        <p14:creationId xmlns:p14="http://schemas.microsoft.com/office/powerpoint/2010/main" val="61122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815C3-C409-C818-428E-3E814255BFE4}"/>
              </a:ext>
            </a:extLst>
          </p:cNvPr>
          <p:cNvSpPr>
            <a:spLocks noGrp="1"/>
          </p:cNvSpPr>
          <p:nvPr>
            <p:ph type="title"/>
          </p:nvPr>
        </p:nvSpPr>
        <p:spPr/>
        <p:txBody>
          <a:bodyPr/>
          <a:lstStyle/>
          <a:p>
            <a:r>
              <a:rPr lang="en-US"/>
              <a:t>Global azimuthal anisotropy</a:t>
            </a:r>
          </a:p>
        </p:txBody>
      </p:sp>
      <p:sp>
        <p:nvSpPr>
          <p:cNvPr id="3" name="Content Placeholder 2">
            <a:extLst>
              <a:ext uri="{FF2B5EF4-FFF2-40B4-BE49-F238E27FC236}">
                <a16:creationId xmlns:a16="http://schemas.microsoft.com/office/drawing/2014/main" id="{36EEEA97-B0A6-1845-3302-A2BC43C27A20}"/>
              </a:ext>
            </a:extLst>
          </p:cNvPr>
          <p:cNvSpPr txBox="1">
            <a:spLocks/>
          </p:cNvSpPr>
          <p:nvPr/>
        </p:nvSpPr>
        <p:spPr>
          <a:xfrm>
            <a:off x="542557" y="899316"/>
            <a:ext cx="5326238" cy="573887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latin typeface="Montserrat Medium" pitchFamily="2" charset="77"/>
                <a:sym typeface="Wingdings" panose="05000000000000000000" pitchFamily="2" charset="2"/>
              </a:rPr>
              <a:t>SKS splitting gives ‘point’ measurements below seismic stations.</a:t>
            </a:r>
          </a:p>
          <a:p>
            <a:endParaRPr lang="en-US" sz="1800">
              <a:latin typeface="Montserrat Medium" pitchFamily="2" charset="77"/>
              <a:sym typeface="Wingdings" panose="05000000000000000000" pitchFamily="2" charset="2"/>
            </a:endParaRPr>
          </a:p>
          <a:p>
            <a:r>
              <a:rPr lang="en-US" sz="1800">
                <a:latin typeface="Montserrat Medium" pitchFamily="2" charset="77"/>
                <a:sym typeface="Wingdings" panose="05000000000000000000" pitchFamily="2" charset="2"/>
              </a:rPr>
              <a:t>Azimuthal anisotropy in the upper mantle can also be mapped using global surface wave tomography. In general, fast directions determined from SKS splitting measurements agree with those in global tomography models.</a:t>
            </a:r>
          </a:p>
          <a:p>
            <a:endParaRPr lang="en-US" sz="1800">
              <a:latin typeface="Montserrat Medium" pitchFamily="2" charset="77"/>
              <a:sym typeface="Wingdings" panose="05000000000000000000" pitchFamily="2" charset="2"/>
            </a:endParaRPr>
          </a:p>
          <a:p>
            <a:r>
              <a:rPr lang="en-US" sz="1800">
                <a:latin typeface="Montserrat Medium" pitchFamily="2" charset="77"/>
                <a:sym typeface="Wingdings" panose="05000000000000000000" pitchFamily="2" charset="2"/>
              </a:rPr>
              <a:t>The fast directions align well with global plate motions! This suggests a mechanism of lattice preferred orientation of olivine crystals.</a:t>
            </a:r>
          </a:p>
          <a:p>
            <a:endParaRPr lang="en-US" sz="1800">
              <a:latin typeface="Montserrat Medium" pitchFamily="2" charset="77"/>
              <a:sym typeface="Wingdings" panose="05000000000000000000" pitchFamily="2" charset="2"/>
            </a:endParaRPr>
          </a:p>
          <a:p>
            <a:r>
              <a:rPr lang="en-US" sz="1800" b="1">
                <a:solidFill>
                  <a:srgbClr val="0070C0"/>
                </a:solidFill>
                <a:latin typeface="Montserrat" pitchFamily="2" charset="77"/>
                <a:sym typeface="Wingdings" panose="05000000000000000000" pitchFamily="2" charset="2"/>
              </a:rPr>
              <a:t>This confirms that mapping azimuthal can be used to infer mantle flow.</a:t>
            </a:r>
          </a:p>
        </p:txBody>
      </p:sp>
      <p:pic>
        <p:nvPicPr>
          <p:cNvPr id="4" name="Picture 3" descr="A picture containing chart&#10;&#10;Description automatically generated">
            <a:extLst>
              <a:ext uri="{FF2B5EF4-FFF2-40B4-BE49-F238E27FC236}">
                <a16:creationId xmlns:a16="http://schemas.microsoft.com/office/drawing/2014/main" id="{D6C363B3-D554-A07A-2AFB-41BBB1122523}"/>
              </a:ext>
            </a:extLst>
          </p:cNvPr>
          <p:cNvPicPr>
            <a:picLocks noChangeAspect="1"/>
          </p:cNvPicPr>
          <p:nvPr/>
        </p:nvPicPr>
        <p:blipFill rotWithShape="1">
          <a:blip r:embed="rId2"/>
          <a:srcRect r="24695" b="38133"/>
          <a:stretch/>
        </p:blipFill>
        <p:spPr>
          <a:xfrm>
            <a:off x="6096000" y="852614"/>
            <a:ext cx="5912276" cy="3238179"/>
          </a:xfrm>
          <a:prstGeom prst="rect">
            <a:avLst/>
          </a:prstGeom>
        </p:spPr>
      </p:pic>
      <p:sp>
        <p:nvSpPr>
          <p:cNvPr id="5" name="TextBox 4">
            <a:extLst>
              <a:ext uri="{FF2B5EF4-FFF2-40B4-BE49-F238E27FC236}">
                <a16:creationId xmlns:a16="http://schemas.microsoft.com/office/drawing/2014/main" id="{D493B580-4ACA-88A8-AD7A-C1AE03823FF7}"/>
              </a:ext>
            </a:extLst>
          </p:cNvPr>
          <p:cNvSpPr txBox="1"/>
          <p:nvPr/>
        </p:nvSpPr>
        <p:spPr>
          <a:xfrm>
            <a:off x="6705171" y="5641768"/>
            <a:ext cx="2893671" cy="276999"/>
          </a:xfrm>
          <a:prstGeom prst="rect">
            <a:avLst/>
          </a:prstGeom>
          <a:noFill/>
        </p:spPr>
        <p:txBody>
          <a:bodyPr wrap="square" rtlCol="0">
            <a:spAutoFit/>
          </a:bodyPr>
          <a:lstStyle/>
          <a:p>
            <a:r>
              <a:rPr lang="en-US" sz="1200" i="1">
                <a:latin typeface="Montserrat" pitchFamily="2" charset="77"/>
              </a:rPr>
              <a:t>Becker and Lebedev, 2021</a:t>
            </a:r>
          </a:p>
        </p:txBody>
      </p:sp>
      <p:pic>
        <p:nvPicPr>
          <p:cNvPr id="6" name="Picture 5" descr="A picture containing chart&#10;&#10;Description automatically generated">
            <a:extLst>
              <a:ext uri="{FF2B5EF4-FFF2-40B4-BE49-F238E27FC236}">
                <a16:creationId xmlns:a16="http://schemas.microsoft.com/office/drawing/2014/main" id="{5E9432ED-2FBC-BA55-AF17-5AF062280156}"/>
              </a:ext>
            </a:extLst>
          </p:cNvPr>
          <p:cNvPicPr>
            <a:picLocks noChangeAspect="1"/>
          </p:cNvPicPr>
          <p:nvPr/>
        </p:nvPicPr>
        <p:blipFill rotWithShape="1">
          <a:blip r:embed="rId2"/>
          <a:srcRect t="61291"/>
          <a:stretch/>
        </p:blipFill>
        <p:spPr>
          <a:xfrm>
            <a:off x="6323206" y="4131015"/>
            <a:ext cx="5698429" cy="1470531"/>
          </a:xfrm>
          <a:prstGeom prst="rect">
            <a:avLst/>
          </a:prstGeom>
        </p:spPr>
      </p:pic>
    </p:spTree>
    <p:extLst>
      <p:ext uri="{BB962C8B-B14F-4D97-AF65-F5344CB8AC3E}">
        <p14:creationId xmlns:p14="http://schemas.microsoft.com/office/powerpoint/2010/main" val="281860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9765B-4F66-AA4E-A475-FDEDBDC90B03}"/>
              </a:ext>
            </a:extLst>
          </p:cNvPr>
          <p:cNvSpPr>
            <a:spLocks noGrp="1"/>
          </p:cNvSpPr>
          <p:nvPr>
            <p:ph type="title"/>
          </p:nvPr>
        </p:nvSpPr>
        <p:spPr/>
        <p:txBody>
          <a:bodyPr/>
          <a:lstStyle/>
          <a:p>
            <a:r>
              <a:rPr lang="en-US"/>
              <a:t>Radial anisotropy from surface waves</a:t>
            </a:r>
          </a:p>
        </p:txBody>
      </p:sp>
      <p:pic>
        <p:nvPicPr>
          <p:cNvPr id="4" name="Picture 3" descr="Diagram&#10;&#10;Description automatically generated">
            <a:extLst>
              <a:ext uri="{FF2B5EF4-FFF2-40B4-BE49-F238E27FC236}">
                <a16:creationId xmlns:a16="http://schemas.microsoft.com/office/drawing/2014/main" id="{DE4604DC-7C28-809E-F26E-A11274287396}"/>
              </a:ext>
            </a:extLst>
          </p:cNvPr>
          <p:cNvPicPr>
            <a:picLocks noChangeAspect="1"/>
          </p:cNvPicPr>
          <p:nvPr/>
        </p:nvPicPr>
        <p:blipFill>
          <a:blip r:embed="rId2"/>
          <a:stretch>
            <a:fillRect/>
          </a:stretch>
        </p:blipFill>
        <p:spPr>
          <a:xfrm>
            <a:off x="6096000" y="1792706"/>
            <a:ext cx="5870672" cy="3819210"/>
          </a:xfrm>
          <a:prstGeom prst="rect">
            <a:avLst/>
          </a:prstGeom>
        </p:spPr>
      </p:pic>
      <p:sp>
        <p:nvSpPr>
          <p:cNvPr id="5" name="Content Placeholder 2">
            <a:extLst>
              <a:ext uri="{FF2B5EF4-FFF2-40B4-BE49-F238E27FC236}">
                <a16:creationId xmlns:a16="http://schemas.microsoft.com/office/drawing/2014/main" id="{77AFB3AC-A0AA-FB7E-E9D1-B59C52A0A1AD}"/>
              </a:ext>
            </a:extLst>
          </p:cNvPr>
          <p:cNvSpPr txBox="1">
            <a:spLocks/>
          </p:cNvSpPr>
          <p:nvPr/>
        </p:nvSpPr>
        <p:spPr>
          <a:xfrm>
            <a:off x="299059" y="812392"/>
            <a:ext cx="5326238" cy="573887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latin typeface="Montserrat" pitchFamily="2" charset="77"/>
                <a:sym typeface="Wingdings" panose="05000000000000000000" pitchFamily="2" charset="2"/>
              </a:rPr>
              <a:t>Radial anisotropy can also be studied by fitting surface wave dispersion of Rayleigh and Love waves. </a:t>
            </a:r>
          </a:p>
          <a:p>
            <a:endParaRPr lang="en-US" sz="1800">
              <a:latin typeface="Montserrat" pitchFamily="2" charset="77"/>
              <a:sym typeface="Wingdings" panose="05000000000000000000" pitchFamily="2" charset="2"/>
            </a:endParaRPr>
          </a:p>
          <a:p>
            <a:r>
              <a:rPr lang="en-US" sz="1800">
                <a:latin typeface="Montserrat" pitchFamily="2" charset="77"/>
                <a:sym typeface="Wingdings" panose="05000000000000000000" pitchFamily="2" charset="2"/>
              </a:rPr>
              <a:t>In cases of horizontal layering, it is often found that VSH (constrained by Love wave velocities) is greater than VSV (constrained by Rayleigh wave velocity).</a:t>
            </a:r>
            <a:endParaRPr lang="en-US" sz="1800" b="1">
              <a:solidFill>
                <a:srgbClr val="0070C0"/>
              </a:solidFill>
              <a:latin typeface="Montserrat" pitchFamily="2" charset="77"/>
              <a:sym typeface="Wingdings" panose="05000000000000000000" pitchFamily="2" charset="2"/>
            </a:endParaRPr>
          </a:p>
          <a:p>
            <a:endParaRPr lang="en-US" sz="1800" b="1">
              <a:solidFill>
                <a:srgbClr val="0070C0"/>
              </a:solidFill>
              <a:latin typeface="Montserrat" pitchFamily="2" charset="77"/>
              <a:sym typeface="Wingdings" panose="05000000000000000000" pitchFamily="2" charset="2"/>
            </a:endParaRPr>
          </a:p>
          <a:p>
            <a:r>
              <a:rPr lang="en-US" sz="1800">
                <a:latin typeface="Montserrat" pitchFamily="2" charset="77"/>
                <a:sym typeface="Wingdings" panose="05000000000000000000" pitchFamily="2" charset="2"/>
              </a:rPr>
              <a:t>When </a:t>
            </a:r>
            <a:r>
              <a:rPr lang="en-US" sz="1800" b="1">
                <a:latin typeface="Montserrat" pitchFamily="2" charset="77"/>
                <a:sym typeface="Wingdings" panose="05000000000000000000" pitchFamily="2" charset="2"/>
              </a:rPr>
              <a:t>V</a:t>
            </a:r>
            <a:r>
              <a:rPr lang="en-US" sz="1800" b="1" baseline="-25000">
                <a:latin typeface="Montserrat" pitchFamily="2" charset="77"/>
                <a:sym typeface="Wingdings" panose="05000000000000000000" pitchFamily="2" charset="2"/>
              </a:rPr>
              <a:t>SH</a:t>
            </a:r>
            <a:r>
              <a:rPr lang="en-US" sz="1800" b="1">
                <a:latin typeface="Montserrat" pitchFamily="2" charset="77"/>
                <a:sym typeface="Wingdings" panose="05000000000000000000" pitchFamily="2" charset="2"/>
              </a:rPr>
              <a:t> &gt; V</a:t>
            </a:r>
            <a:r>
              <a:rPr lang="en-US" sz="1800" b="1" baseline="-25000">
                <a:latin typeface="Montserrat" pitchFamily="2" charset="77"/>
                <a:sym typeface="Wingdings" panose="05000000000000000000" pitchFamily="2" charset="2"/>
              </a:rPr>
              <a:t>SV</a:t>
            </a:r>
            <a:r>
              <a:rPr lang="en-US" sz="1800">
                <a:latin typeface="Montserrat" pitchFamily="2" charset="77"/>
                <a:sym typeface="Wingdings" panose="05000000000000000000" pitchFamily="2" charset="2"/>
              </a:rPr>
              <a:t>, it is referred to as </a:t>
            </a:r>
            <a:r>
              <a:rPr lang="en-US" sz="1800" b="1">
                <a:latin typeface="Montserrat" pitchFamily="2" charset="77"/>
                <a:sym typeface="Wingdings" panose="05000000000000000000" pitchFamily="2" charset="2"/>
              </a:rPr>
              <a:t>positive radial anisotropy</a:t>
            </a:r>
            <a:r>
              <a:rPr lang="en-US" sz="1800">
                <a:latin typeface="Montserrat" pitchFamily="2" charset="77"/>
                <a:sym typeface="Wingdings" panose="05000000000000000000" pitchFamily="2" charset="2"/>
              </a:rPr>
              <a:t>.</a:t>
            </a:r>
          </a:p>
          <a:p>
            <a:endParaRPr lang="en-US" sz="1800">
              <a:latin typeface="Montserrat" pitchFamily="2" charset="77"/>
              <a:sym typeface="Wingdings" panose="05000000000000000000" pitchFamily="2" charset="2"/>
            </a:endParaRPr>
          </a:p>
          <a:p>
            <a:r>
              <a:rPr lang="en-US" sz="1800" b="1">
                <a:solidFill>
                  <a:srgbClr val="C00000"/>
                </a:solidFill>
                <a:latin typeface="Montserrat" pitchFamily="2" charset="77"/>
                <a:sym typeface="Wingdings" panose="05000000000000000000" pitchFamily="2" charset="2"/>
              </a:rPr>
              <a:t>Positive radial anisotropy </a:t>
            </a:r>
            <a:r>
              <a:rPr lang="en-US" sz="1800">
                <a:latin typeface="Montserrat" pitchFamily="2" charset="77"/>
                <a:sym typeface="Wingdings" panose="05000000000000000000" pitchFamily="2" charset="2"/>
              </a:rPr>
              <a:t>is often found in regions where </a:t>
            </a:r>
            <a:r>
              <a:rPr lang="en-US" sz="1800" b="1">
                <a:solidFill>
                  <a:srgbClr val="C00000"/>
                </a:solidFill>
                <a:latin typeface="Montserrat" pitchFamily="2" charset="77"/>
                <a:sym typeface="Wingdings" panose="05000000000000000000" pitchFamily="2" charset="2"/>
              </a:rPr>
              <a:t>partial melt </a:t>
            </a:r>
            <a:r>
              <a:rPr lang="en-US" sz="1800">
                <a:latin typeface="Montserrat" pitchFamily="2" charset="77"/>
                <a:sym typeface="Wingdings" panose="05000000000000000000" pitchFamily="2" charset="2"/>
              </a:rPr>
              <a:t>is present, and can indicate that magma is organized in thin, sheet-like sill complexes</a:t>
            </a:r>
          </a:p>
        </p:txBody>
      </p:sp>
      <p:sp>
        <p:nvSpPr>
          <p:cNvPr id="6" name="Rounded Rectangle 5">
            <a:extLst>
              <a:ext uri="{FF2B5EF4-FFF2-40B4-BE49-F238E27FC236}">
                <a16:creationId xmlns:a16="http://schemas.microsoft.com/office/drawing/2014/main" id="{2BC744A8-8280-91ED-3D05-D338508E56ED}"/>
              </a:ext>
            </a:extLst>
          </p:cNvPr>
          <p:cNvSpPr/>
          <p:nvPr/>
        </p:nvSpPr>
        <p:spPr>
          <a:xfrm>
            <a:off x="6196263" y="3188368"/>
            <a:ext cx="3910263" cy="45720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F7360F4-9FB7-06CC-4837-F3418A14D1EF}"/>
              </a:ext>
            </a:extLst>
          </p:cNvPr>
          <p:cNvSpPr txBox="1"/>
          <p:nvPr/>
        </p:nvSpPr>
        <p:spPr>
          <a:xfrm>
            <a:off x="5532474" y="1216265"/>
            <a:ext cx="4283242" cy="646331"/>
          </a:xfrm>
          <a:prstGeom prst="rect">
            <a:avLst/>
          </a:prstGeom>
          <a:noFill/>
        </p:spPr>
        <p:txBody>
          <a:bodyPr wrap="square" rtlCol="0">
            <a:spAutoFit/>
          </a:bodyPr>
          <a:lstStyle/>
          <a:p>
            <a:r>
              <a:rPr lang="en-US" b="1">
                <a:solidFill>
                  <a:srgbClr val="C00000"/>
                </a:solidFill>
              </a:rPr>
              <a:t>Positive radial anisotropy in the crust below silicic calderas</a:t>
            </a:r>
          </a:p>
        </p:txBody>
      </p:sp>
      <p:cxnSp>
        <p:nvCxnSpPr>
          <p:cNvPr id="9" name="Straight Arrow Connector 8">
            <a:extLst>
              <a:ext uri="{FF2B5EF4-FFF2-40B4-BE49-F238E27FC236}">
                <a16:creationId xmlns:a16="http://schemas.microsoft.com/office/drawing/2014/main" id="{3FF85993-AA5C-CA53-8957-48E4363C7A3A}"/>
              </a:ext>
            </a:extLst>
          </p:cNvPr>
          <p:cNvCxnSpPr>
            <a:cxnSpLocks/>
          </p:cNvCxnSpPr>
          <p:nvPr/>
        </p:nvCxnSpPr>
        <p:spPr>
          <a:xfrm>
            <a:off x="5907505" y="1862596"/>
            <a:ext cx="288758" cy="124155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71BE2E6-683B-1D08-3B37-5F6AFDBD315A}"/>
              </a:ext>
            </a:extLst>
          </p:cNvPr>
          <p:cNvSpPr txBox="1"/>
          <p:nvPr/>
        </p:nvSpPr>
        <p:spPr>
          <a:xfrm>
            <a:off x="6096000" y="5642087"/>
            <a:ext cx="2893671" cy="276999"/>
          </a:xfrm>
          <a:prstGeom prst="rect">
            <a:avLst/>
          </a:prstGeom>
          <a:noFill/>
        </p:spPr>
        <p:txBody>
          <a:bodyPr wrap="square" rtlCol="0">
            <a:spAutoFit/>
          </a:bodyPr>
          <a:lstStyle/>
          <a:p>
            <a:r>
              <a:rPr lang="en-US" sz="1200" i="1">
                <a:latin typeface="Montserrat" pitchFamily="2" charset="77"/>
              </a:rPr>
              <a:t>Jiang et al., (2018)</a:t>
            </a:r>
          </a:p>
        </p:txBody>
      </p:sp>
    </p:spTree>
    <p:extLst>
      <p:ext uri="{BB962C8B-B14F-4D97-AF65-F5344CB8AC3E}">
        <p14:creationId xmlns:p14="http://schemas.microsoft.com/office/powerpoint/2010/main" val="2295181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EB24F-AB83-172E-A4C5-5D2BF1B691F9}"/>
              </a:ext>
            </a:extLst>
          </p:cNvPr>
          <p:cNvSpPr>
            <a:spLocks noGrp="1"/>
          </p:cNvSpPr>
          <p:nvPr>
            <p:ph type="title"/>
          </p:nvPr>
        </p:nvSpPr>
        <p:spPr/>
        <p:txBody>
          <a:bodyPr/>
          <a:lstStyle/>
          <a:p>
            <a:r>
              <a:rPr lang="en-US"/>
              <a:t>Anisotropy in global reference models</a:t>
            </a:r>
          </a:p>
        </p:txBody>
      </p:sp>
      <p:pic>
        <p:nvPicPr>
          <p:cNvPr id="5122" name="Picture 2" descr="Details are in the caption following the image">
            <a:extLst>
              <a:ext uri="{FF2B5EF4-FFF2-40B4-BE49-F238E27FC236}">
                <a16:creationId xmlns:a16="http://schemas.microsoft.com/office/drawing/2014/main" id="{C10A762A-C137-6FF5-67B7-906B5F4EB0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4226" y="681037"/>
            <a:ext cx="3666048" cy="526506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3C898D2-CF39-2F54-8993-3DEE4681569F}"/>
              </a:ext>
            </a:extLst>
          </p:cNvPr>
          <p:cNvSpPr txBox="1"/>
          <p:nvPr/>
        </p:nvSpPr>
        <p:spPr>
          <a:xfrm>
            <a:off x="7510414" y="6176963"/>
            <a:ext cx="2893671" cy="276999"/>
          </a:xfrm>
          <a:prstGeom prst="rect">
            <a:avLst/>
          </a:prstGeom>
          <a:noFill/>
        </p:spPr>
        <p:txBody>
          <a:bodyPr wrap="square" rtlCol="0">
            <a:spAutoFit/>
          </a:bodyPr>
          <a:lstStyle/>
          <a:p>
            <a:r>
              <a:rPr lang="en-US" sz="1200" i="1">
                <a:latin typeface="Montserrat" pitchFamily="2" charset="77"/>
              </a:rPr>
              <a:t>Chang et al. (2015), JGR: Solid Earth</a:t>
            </a:r>
          </a:p>
        </p:txBody>
      </p:sp>
      <p:sp>
        <p:nvSpPr>
          <p:cNvPr id="4" name="Content Placeholder 2">
            <a:extLst>
              <a:ext uri="{FF2B5EF4-FFF2-40B4-BE49-F238E27FC236}">
                <a16:creationId xmlns:a16="http://schemas.microsoft.com/office/drawing/2014/main" id="{42ADDE72-7097-CFC2-D43D-80117A1666E7}"/>
              </a:ext>
            </a:extLst>
          </p:cNvPr>
          <p:cNvSpPr txBox="1">
            <a:spLocks/>
          </p:cNvSpPr>
          <p:nvPr/>
        </p:nvSpPr>
        <p:spPr>
          <a:xfrm>
            <a:off x="475522" y="824424"/>
            <a:ext cx="5620478" cy="573887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latin typeface="Montserrat" pitchFamily="2" charset="77"/>
                <a:sym typeface="Wingdings" panose="05000000000000000000" pitchFamily="2" charset="2"/>
              </a:rPr>
              <a:t>‘1D’ reference Earth models (e.g., PREM) have positive radial anisotropy in the asthenosphere.</a:t>
            </a:r>
          </a:p>
          <a:p>
            <a:endParaRPr lang="en-US" sz="1800">
              <a:latin typeface="Montserrat" pitchFamily="2" charset="77"/>
              <a:sym typeface="Wingdings" panose="05000000000000000000" pitchFamily="2" charset="2"/>
            </a:endParaRPr>
          </a:p>
          <a:p>
            <a:r>
              <a:rPr lang="en-US" sz="1800" b="1">
                <a:latin typeface="Montserrat" pitchFamily="2" charset="77"/>
                <a:sym typeface="Wingdings" panose="05000000000000000000" pitchFamily="2" charset="2"/>
              </a:rPr>
              <a:t>But why? </a:t>
            </a:r>
            <a:r>
              <a:rPr lang="en-US" sz="1800">
                <a:latin typeface="Montserrat" pitchFamily="2" charset="77"/>
                <a:sym typeface="Wingdings" panose="05000000000000000000" pitchFamily="2" charset="2"/>
              </a:rPr>
              <a:t>We said that alignment of olivine crystals due to deformation causes </a:t>
            </a:r>
            <a:r>
              <a:rPr lang="en-US" sz="1800" b="1">
                <a:solidFill>
                  <a:srgbClr val="0070C0"/>
                </a:solidFill>
                <a:latin typeface="Montserrat" pitchFamily="2" charset="77"/>
                <a:sym typeface="Wingdings" panose="05000000000000000000" pitchFamily="2" charset="2"/>
              </a:rPr>
              <a:t>azimuthal anisotropy… </a:t>
            </a:r>
          </a:p>
          <a:p>
            <a:endParaRPr lang="en-US" sz="1800" b="1">
              <a:solidFill>
                <a:srgbClr val="0070C0"/>
              </a:solidFill>
              <a:latin typeface="Montserrat" pitchFamily="2" charset="77"/>
              <a:sym typeface="Wingdings" panose="05000000000000000000" pitchFamily="2" charset="2"/>
            </a:endParaRPr>
          </a:p>
          <a:p>
            <a:r>
              <a:rPr lang="en-US" sz="1800">
                <a:latin typeface="Montserrat" pitchFamily="2" charset="77"/>
                <a:sym typeface="Wingdings" panose="05000000000000000000" pitchFamily="2" charset="2"/>
              </a:rPr>
              <a:t>Different directions of azimuthal anisotropy average out, and the remaining effect is radial anisotropy due to horizontally oriented olivine minerals</a:t>
            </a:r>
          </a:p>
        </p:txBody>
      </p:sp>
    </p:spTree>
    <p:extLst>
      <p:ext uri="{BB962C8B-B14F-4D97-AF65-F5344CB8AC3E}">
        <p14:creationId xmlns:p14="http://schemas.microsoft.com/office/powerpoint/2010/main" val="2220223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36AD4-3052-6AFD-68CF-900827339590}"/>
              </a:ext>
            </a:extLst>
          </p:cNvPr>
          <p:cNvSpPr>
            <a:spLocks noGrp="1"/>
          </p:cNvSpPr>
          <p:nvPr>
            <p:ph type="title"/>
          </p:nvPr>
        </p:nvSpPr>
        <p:spPr/>
        <p:txBody>
          <a:bodyPr/>
          <a:lstStyle/>
          <a:p>
            <a:r>
              <a:rPr lang="en-US"/>
              <a:t>Seismic attenuation</a:t>
            </a:r>
          </a:p>
        </p:txBody>
      </p:sp>
      <p:grpSp>
        <p:nvGrpSpPr>
          <p:cNvPr id="3" name="Grouper 6">
            <a:extLst>
              <a:ext uri="{FF2B5EF4-FFF2-40B4-BE49-F238E27FC236}">
                <a16:creationId xmlns:a16="http://schemas.microsoft.com/office/drawing/2014/main" id="{293FB724-ED67-9E04-0E32-AF87C81B9F1E}"/>
              </a:ext>
            </a:extLst>
          </p:cNvPr>
          <p:cNvGrpSpPr>
            <a:grpSpLocks/>
          </p:cNvGrpSpPr>
          <p:nvPr/>
        </p:nvGrpSpPr>
        <p:grpSpPr bwMode="auto">
          <a:xfrm>
            <a:off x="3971739" y="3208355"/>
            <a:ext cx="2514600" cy="2300288"/>
            <a:chOff x="5842343" y="2481948"/>
            <a:chExt cx="2513811" cy="2299773"/>
          </a:xfrm>
        </p:grpSpPr>
        <p:sp>
          <p:nvSpPr>
            <p:cNvPr id="4" name="TextBox 4">
              <a:extLst>
                <a:ext uri="{FF2B5EF4-FFF2-40B4-BE49-F238E27FC236}">
                  <a16:creationId xmlns:a16="http://schemas.microsoft.com/office/drawing/2014/main" id="{F2943293-EADD-2CE8-EB17-9D4E6E58CC64}"/>
                </a:ext>
              </a:extLst>
            </p:cNvPr>
            <p:cNvSpPr txBox="1">
              <a:spLocks noChangeArrowheads="1"/>
            </p:cNvSpPr>
            <p:nvPr/>
          </p:nvSpPr>
          <p:spPr bwMode="auto">
            <a:xfrm>
              <a:off x="5842343" y="2481948"/>
              <a:ext cx="2513811" cy="5808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a:r>
                <a:rPr lang="en-US" sz="1600">
                  <a:solidFill>
                    <a:srgbClr val="000000"/>
                  </a:solidFill>
                  <a:latin typeface="Verdana" charset="0"/>
                  <a:cs typeface="Times New Roman" charset="0"/>
                </a:rPr>
                <a:t>Focusing/Defocusing</a:t>
              </a:r>
            </a:p>
            <a:p>
              <a:pPr algn="ctr"/>
              <a:r>
                <a:rPr lang="en-US" sz="1600">
                  <a:solidFill>
                    <a:srgbClr val="000000"/>
                  </a:solidFill>
                  <a:latin typeface="Verdana" charset="0"/>
                  <a:cs typeface="Times New Roman" charset="0"/>
                </a:rPr>
                <a:t>Scattering</a:t>
              </a:r>
            </a:p>
          </p:txBody>
        </p:sp>
        <p:grpSp>
          <p:nvGrpSpPr>
            <p:cNvPr id="5" name="Grouper 77">
              <a:extLst>
                <a:ext uri="{FF2B5EF4-FFF2-40B4-BE49-F238E27FC236}">
                  <a16:creationId xmlns:a16="http://schemas.microsoft.com/office/drawing/2014/main" id="{AD85687A-DC01-6602-20AE-4F57051F8E09}"/>
                </a:ext>
              </a:extLst>
            </p:cNvPr>
            <p:cNvGrpSpPr>
              <a:grpSpLocks/>
            </p:cNvGrpSpPr>
            <p:nvPr/>
          </p:nvGrpSpPr>
          <p:grpSpPr bwMode="auto">
            <a:xfrm>
              <a:off x="6069284" y="3291392"/>
              <a:ext cx="2204346" cy="1490329"/>
              <a:chOff x="5293278" y="4210698"/>
              <a:chExt cx="2204346" cy="1490329"/>
            </a:xfrm>
          </p:grpSpPr>
          <p:sp>
            <p:nvSpPr>
              <p:cNvPr id="6" name="Rectangle 5">
                <a:extLst>
                  <a:ext uri="{FF2B5EF4-FFF2-40B4-BE49-F238E27FC236}">
                    <a16:creationId xmlns:a16="http://schemas.microsoft.com/office/drawing/2014/main" id="{C304F55D-7800-F80F-A144-FAC5A0B24774}"/>
                  </a:ext>
                </a:extLst>
              </p:cNvPr>
              <p:cNvSpPr/>
              <p:nvPr/>
            </p:nvSpPr>
            <p:spPr>
              <a:xfrm>
                <a:off x="5293278" y="4210698"/>
                <a:ext cx="2204346" cy="1490329"/>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sz="1600">
                  <a:solidFill>
                    <a:srgbClr val="FFFFFF"/>
                  </a:solidFill>
                  <a:latin typeface="Verdana" charset="0"/>
                </a:endParaRPr>
              </a:p>
            </p:txBody>
          </p:sp>
          <p:sp>
            <p:nvSpPr>
              <p:cNvPr id="7" name="Forme libre 16">
                <a:extLst>
                  <a:ext uri="{FF2B5EF4-FFF2-40B4-BE49-F238E27FC236}">
                    <a16:creationId xmlns:a16="http://schemas.microsoft.com/office/drawing/2014/main" id="{CE099C5C-9495-DAD4-C0F1-2C22595EECE1}"/>
                  </a:ext>
                </a:extLst>
              </p:cNvPr>
              <p:cNvSpPr/>
              <p:nvPr/>
            </p:nvSpPr>
            <p:spPr>
              <a:xfrm>
                <a:off x="6210565" y="4628117"/>
                <a:ext cx="555451" cy="774526"/>
              </a:xfrm>
              <a:custGeom>
                <a:avLst/>
                <a:gdLst>
                  <a:gd name="connsiteX0" fmla="*/ 2127 w 555183"/>
                  <a:gd name="connsiteY0" fmla="*/ 233805 h 774169"/>
                  <a:gd name="connsiteX1" fmla="*/ 135811 w 555183"/>
                  <a:gd name="connsiteY1" fmla="*/ 140226 h 774169"/>
                  <a:gd name="connsiteX2" fmla="*/ 162548 w 555183"/>
                  <a:gd name="connsiteY2" fmla="*/ 19910 h 774169"/>
                  <a:gd name="connsiteX3" fmla="*/ 296232 w 555183"/>
                  <a:gd name="connsiteY3" fmla="*/ 6542 h 774169"/>
                  <a:gd name="connsiteX4" fmla="*/ 363074 w 555183"/>
                  <a:gd name="connsiteY4" fmla="*/ 86753 h 774169"/>
                  <a:gd name="connsiteX5" fmla="*/ 336337 w 555183"/>
                  <a:gd name="connsiteY5" fmla="*/ 233805 h 774169"/>
                  <a:gd name="connsiteX6" fmla="*/ 523495 w 555183"/>
                  <a:gd name="connsiteY6" fmla="*/ 367489 h 774169"/>
                  <a:gd name="connsiteX7" fmla="*/ 550232 w 555183"/>
                  <a:gd name="connsiteY7" fmla="*/ 447700 h 774169"/>
                  <a:gd name="connsiteX8" fmla="*/ 470022 w 555183"/>
                  <a:gd name="connsiteY8" fmla="*/ 527910 h 774169"/>
                  <a:gd name="connsiteX9" fmla="*/ 309601 w 555183"/>
                  <a:gd name="connsiteY9" fmla="*/ 755174 h 774169"/>
                  <a:gd name="connsiteX10" fmla="*/ 256127 w 555183"/>
                  <a:gd name="connsiteY10" fmla="*/ 755174 h 774169"/>
                  <a:gd name="connsiteX11" fmla="*/ 109074 w 555183"/>
                  <a:gd name="connsiteY11" fmla="*/ 701700 h 774169"/>
                  <a:gd name="connsiteX12" fmla="*/ 55601 w 555183"/>
                  <a:gd name="connsiteY12" fmla="*/ 674963 h 774169"/>
                  <a:gd name="connsiteX13" fmla="*/ 55601 w 555183"/>
                  <a:gd name="connsiteY13" fmla="*/ 594753 h 774169"/>
                  <a:gd name="connsiteX14" fmla="*/ 82337 w 555183"/>
                  <a:gd name="connsiteY14" fmla="*/ 447700 h 774169"/>
                  <a:gd name="connsiteX15" fmla="*/ 55601 w 555183"/>
                  <a:gd name="connsiteY15" fmla="*/ 340753 h 774169"/>
                  <a:gd name="connsiteX16" fmla="*/ 2127 w 555183"/>
                  <a:gd name="connsiteY16" fmla="*/ 233805 h 774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5183" h="774169">
                    <a:moveTo>
                      <a:pt x="2127" y="233805"/>
                    </a:moveTo>
                    <a:cubicBezTo>
                      <a:pt x="15495" y="200384"/>
                      <a:pt x="109074" y="175875"/>
                      <a:pt x="135811" y="140226"/>
                    </a:cubicBezTo>
                    <a:cubicBezTo>
                      <a:pt x="162548" y="104577"/>
                      <a:pt x="135811" y="42191"/>
                      <a:pt x="162548" y="19910"/>
                    </a:cubicBezTo>
                    <a:cubicBezTo>
                      <a:pt x="189285" y="-2371"/>
                      <a:pt x="262811" y="-4599"/>
                      <a:pt x="296232" y="6542"/>
                    </a:cubicBezTo>
                    <a:cubicBezTo>
                      <a:pt x="329653" y="17682"/>
                      <a:pt x="356390" y="48876"/>
                      <a:pt x="363074" y="86753"/>
                    </a:cubicBezTo>
                    <a:cubicBezTo>
                      <a:pt x="369758" y="124630"/>
                      <a:pt x="309600" y="187016"/>
                      <a:pt x="336337" y="233805"/>
                    </a:cubicBezTo>
                    <a:cubicBezTo>
                      <a:pt x="363074" y="280594"/>
                      <a:pt x="487846" y="331840"/>
                      <a:pt x="523495" y="367489"/>
                    </a:cubicBezTo>
                    <a:cubicBezTo>
                      <a:pt x="559144" y="403138"/>
                      <a:pt x="559144" y="420963"/>
                      <a:pt x="550232" y="447700"/>
                    </a:cubicBezTo>
                    <a:cubicBezTo>
                      <a:pt x="541320" y="474437"/>
                      <a:pt x="510127" y="476664"/>
                      <a:pt x="470022" y="527910"/>
                    </a:cubicBezTo>
                    <a:cubicBezTo>
                      <a:pt x="429917" y="579156"/>
                      <a:pt x="345250" y="717297"/>
                      <a:pt x="309601" y="755174"/>
                    </a:cubicBezTo>
                    <a:cubicBezTo>
                      <a:pt x="273952" y="793051"/>
                      <a:pt x="289548" y="764086"/>
                      <a:pt x="256127" y="755174"/>
                    </a:cubicBezTo>
                    <a:cubicBezTo>
                      <a:pt x="222706" y="746262"/>
                      <a:pt x="142495" y="715069"/>
                      <a:pt x="109074" y="701700"/>
                    </a:cubicBezTo>
                    <a:cubicBezTo>
                      <a:pt x="75653" y="688332"/>
                      <a:pt x="64513" y="692788"/>
                      <a:pt x="55601" y="674963"/>
                    </a:cubicBezTo>
                    <a:cubicBezTo>
                      <a:pt x="46689" y="657139"/>
                      <a:pt x="51145" y="632630"/>
                      <a:pt x="55601" y="594753"/>
                    </a:cubicBezTo>
                    <a:cubicBezTo>
                      <a:pt x="60057" y="556876"/>
                      <a:pt x="82337" y="490033"/>
                      <a:pt x="82337" y="447700"/>
                    </a:cubicBezTo>
                    <a:cubicBezTo>
                      <a:pt x="82337" y="405367"/>
                      <a:pt x="68969" y="378630"/>
                      <a:pt x="55601" y="340753"/>
                    </a:cubicBezTo>
                    <a:cubicBezTo>
                      <a:pt x="42233" y="302876"/>
                      <a:pt x="-11241" y="267226"/>
                      <a:pt x="2127" y="233805"/>
                    </a:cubicBezTo>
                    <a:close/>
                  </a:path>
                </a:pathLst>
              </a:custGeom>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cxnSp>
            <p:nvCxnSpPr>
              <p:cNvPr id="8" name="Connecteur droit avec flèche 18">
                <a:extLst>
                  <a:ext uri="{FF2B5EF4-FFF2-40B4-BE49-F238E27FC236}">
                    <a16:creationId xmlns:a16="http://schemas.microsoft.com/office/drawing/2014/main" id="{BEEC54F4-696C-B43A-5605-96FD868B3C7B}"/>
                  </a:ext>
                </a:extLst>
              </p:cNvPr>
              <p:cNvCxnSpPr/>
              <p:nvPr/>
            </p:nvCxnSpPr>
            <p:spPr>
              <a:xfrm>
                <a:off x="5307561" y="4491623"/>
                <a:ext cx="334857" cy="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Connecteur droit avec flèche 19">
                <a:extLst>
                  <a:ext uri="{FF2B5EF4-FFF2-40B4-BE49-F238E27FC236}">
                    <a16:creationId xmlns:a16="http://schemas.microsoft.com/office/drawing/2014/main" id="{E3F1192D-D28F-E5B0-A623-0B57FD3AFA4B}"/>
                  </a:ext>
                </a:extLst>
              </p:cNvPr>
              <p:cNvCxnSpPr/>
              <p:nvPr/>
            </p:nvCxnSpPr>
            <p:spPr>
              <a:xfrm>
                <a:off x="5307561" y="4845556"/>
                <a:ext cx="334857" cy="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 name="Connecteur droit avec flèche 20">
                <a:extLst>
                  <a:ext uri="{FF2B5EF4-FFF2-40B4-BE49-F238E27FC236}">
                    <a16:creationId xmlns:a16="http://schemas.microsoft.com/office/drawing/2014/main" id="{F79A0108-641A-D4B4-66F7-783F9A509F12}"/>
                  </a:ext>
                </a:extLst>
              </p:cNvPr>
              <p:cNvCxnSpPr/>
              <p:nvPr/>
            </p:nvCxnSpPr>
            <p:spPr>
              <a:xfrm>
                <a:off x="5293278" y="5205838"/>
                <a:ext cx="333270" cy="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Connecteur droit avec flèche 21">
                <a:extLst>
                  <a:ext uri="{FF2B5EF4-FFF2-40B4-BE49-F238E27FC236}">
                    <a16:creationId xmlns:a16="http://schemas.microsoft.com/office/drawing/2014/main" id="{2C6E54F4-4070-455D-BCA2-6E3AC9A2C05A}"/>
                  </a:ext>
                </a:extLst>
              </p:cNvPr>
              <p:cNvCxnSpPr/>
              <p:nvPr/>
            </p:nvCxnSpPr>
            <p:spPr>
              <a:xfrm>
                <a:off x="5307561" y="5499459"/>
                <a:ext cx="334857" cy="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 name="Connecteur droit avec flèche 22">
                <a:extLst>
                  <a:ext uri="{FF2B5EF4-FFF2-40B4-BE49-F238E27FC236}">
                    <a16:creationId xmlns:a16="http://schemas.microsoft.com/office/drawing/2014/main" id="{8104EAC6-C7A6-EF98-D91A-30E3BC87B710}"/>
                  </a:ext>
                </a:extLst>
              </p:cNvPr>
              <p:cNvCxnSpPr>
                <a:stCxn id="7" idx="5"/>
              </p:cNvCxnSpPr>
              <p:nvPr/>
            </p:nvCxnSpPr>
            <p:spPr>
              <a:xfrm flipV="1">
                <a:off x="6547009" y="4331321"/>
                <a:ext cx="764935" cy="530106"/>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Connecteur droit avec flèche 27">
                <a:extLst>
                  <a:ext uri="{FF2B5EF4-FFF2-40B4-BE49-F238E27FC236}">
                    <a16:creationId xmlns:a16="http://schemas.microsoft.com/office/drawing/2014/main" id="{559CA952-E89E-54EE-D00D-E64A2DAF72B4}"/>
                  </a:ext>
                </a:extLst>
              </p:cNvPr>
              <p:cNvCxnSpPr>
                <a:stCxn id="7" idx="7"/>
              </p:cNvCxnSpPr>
              <p:nvPr/>
            </p:nvCxnSpPr>
            <p:spPr>
              <a:xfrm flipV="1">
                <a:off x="6761255" y="5036013"/>
                <a:ext cx="550689" cy="39679"/>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 name="Connecteur droit avec flèche 29">
                <a:extLst>
                  <a:ext uri="{FF2B5EF4-FFF2-40B4-BE49-F238E27FC236}">
                    <a16:creationId xmlns:a16="http://schemas.microsoft.com/office/drawing/2014/main" id="{0DE8C5E2-640F-3320-75E5-C10973AAF0B3}"/>
                  </a:ext>
                </a:extLst>
              </p:cNvPr>
              <p:cNvCxnSpPr/>
              <p:nvPr/>
            </p:nvCxnSpPr>
            <p:spPr>
              <a:xfrm flipV="1">
                <a:off x="6680318" y="4734456"/>
                <a:ext cx="631627" cy="222200"/>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 name="Connecteur droit avec flèche 31">
                <a:extLst>
                  <a:ext uri="{FF2B5EF4-FFF2-40B4-BE49-F238E27FC236}">
                    <a16:creationId xmlns:a16="http://schemas.microsoft.com/office/drawing/2014/main" id="{0AD23ED6-FAC4-6EB0-40A9-5DBB16AADACF}"/>
                  </a:ext>
                </a:extLst>
              </p:cNvPr>
              <p:cNvCxnSpPr>
                <a:stCxn id="7" idx="8"/>
              </p:cNvCxnSpPr>
              <p:nvPr/>
            </p:nvCxnSpPr>
            <p:spPr>
              <a:xfrm>
                <a:off x="6680318" y="5156636"/>
                <a:ext cx="564973" cy="169825"/>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Connecteur droit 53">
                <a:extLst>
                  <a:ext uri="{FF2B5EF4-FFF2-40B4-BE49-F238E27FC236}">
                    <a16:creationId xmlns:a16="http://schemas.microsoft.com/office/drawing/2014/main" id="{426F27E5-1543-395F-7AD6-A4E2BE359C17}"/>
                  </a:ext>
                </a:extLst>
              </p:cNvPr>
              <p:cNvCxnSpPr>
                <a:stCxn id="7" idx="15"/>
                <a:endCxn id="7" idx="5"/>
              </p:cNvCxnSpPr>
              <p:nvPr/>
            </p:nvCxnSpPr>
            <p:spPr>
              <a:xfrm flipV="1">
                <a:off x="6266111" y="4861427"/>
                <a:ext cx="280899" cy="107926"/>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7" name="Connecteur droit 56">
                <a:extLst>
                  <a:ext uri="{FF2B5EF4-FFF2-40B4-BE49-F238E27FC236}">
                    <a16:creationId xmlns:a16="http://schemas.microsoft.com/office/drawing/2014/main" id="{B54D42A5-684F-35DD-C0CA-CBC432C9AB75}"/>
                  </a:ext>
                </a:extLst>
              </p:cNvPr>
              <p:cNvCxnSpPr>
                <a:stCxn id="7" idx="14"/>
                <a:endCxn id="7" idx="8"/>
              </p:cNvCxnSpPr>
              <p:nvPr/>
            </p:nvCxnSpPr>
            <p:spPr>
              <a:xfrm>
                <a:off x="6293089" y="5075692"/>
                <a:ext cx="387229" cy="80944"/>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8" name="Connecteur droit 66">
                <a:extLst>
                  <a:ext uri="{FF2B5EF4-FFF2-40B4-BE49-F238E27FC236}">
                    <a16:creationId xmlns:a16="http://schemas.microsoft.com/office/drawing/2014/main" id="{08E1BA08-EAF0-F750-0D5C-0C3DE211B401}"/>
                  </a:ext>
                </a:extLst>
              </p:cNvPr>
              <p:cNvCxnSpPr/>
              <p:nvPr/>
            </p:nvCxnSpPr>
            <p:spPr>
              <a:xfrm flipV="1">
                <a:off x="6293089" y="4955069"/>
                <a:ext cx="441187" cy="80944"/>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19" name="Connecteur droit 68">
                <a:extLst>
                  <a:ext uri="{FF2B5EF4-FFF2-40B4-BE49-F238E27FC236}">
                    <a16:creationId xmlns:a16="http://schemas.microsoft.com/office/drawing/2014/main" id="{F17B1EBE-08E5-9C67-4AD8-423DABDEBD98}"/>
                  </a:ext>
                </a:extLst>
              </p:cNvPr>
              <p:cNvCxnSpPr>
                <a:stCxn id="7" idx="14"/>
                <a:endCxn id="7" idx="7"/>
              </p:cNvCxnSpPr>
              <p:nvPr/>
            </p:nvCxnSpPr>
            <p:spPr>
              <a:xfrm>
                <a:off x="6293089" y="5075692"/>
                <a:ext cx="468166" cy="0"/>
              </a:xfrm>
              <a:prstGeom prst="line">
                <a:avLst/>
              </a:prstGeom>
              <a:ln>
                <a:solidFill>
                  <a:srgbClr val="0000FF"/>
                </a:solidFill>
              </a:ln>
              <a:effectLst/>
            </p:spPr>
            <p:style>
              <a:lnRef idx="2">
                <a:schemeClr val="accent1"/>
              </a:lnRef>
              <a:fillRef idx="0">
                <a:schemeClr val="accent1"/>
              </a:fillRef>
              <a:effectRef idx="1">
                <a:schemeClr val="accent1"/>
              </a:effectRef>
              <a:fontRef idx="minor">
                <a:schemeClr val="tx1"/>
              </a:fontRef>
            </p:style>
          </p:cxnSp>
          <p:cxnSp>
            <p:nvCxnSpPr>
              <p:cNvPr id="20" name="Connecteur droit avec flèche 72">
                <a:extLst>
                  <a:ext uri="{FF2B5EF4-FFF2-40B4-BE49-F238E27FC236}">
                    <a16:creationId xmlns:a16="http://schemas.microsoft.com/office/drawing/2014/main" id="{EC0F3C59-3811-9214-3D0F-C7E39FEEE388}"/>
                  </a:ext>
                </a:extLst>
              </p:cNvPr>
              <p:cNvCxnSpPr/>
              <p:nvPr/>
            </p:nvCxnSpPr>
            <p:spPr>
              <a:xfrm flipH="1" flipV="1">
                <a:off x="5812228" y="4845556"/>
                <a:ext cx="284073" cy="109513"/>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Connecteur droit avec flèche 74">
                <a:extLst>
                  <a:ext uri="{FF2B5EF4-FFF2-40B4-BE49-F238E27FC236}">
                    <a16:creationId xmlns:a16="http://schemas.microsoft.com/office/drawing/2014/main" id="{2DCAC277-E88C-3098-68BB-730E3E33D1E6}"/>
                  </a:ext>
                </a:extLst>
              </p:cNvPr>
              <p:cNvCxnSpPr/>
              <p:nvPr/>
            </p:nvCxnSpPr>
            <p:spPr>
              <a:xfrm flipH="1">
                <a:off x="5812228" y="5075692"/>
                <a:ext cx="336444" cy="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Connecteur droit avec flèche 76">
                <a:extLst>
                  <a:ext uri="{FF2B5EF4-FFF2-40B4-BE49-F238E27FC236}">
                    <a16:creationId xmlns:a16="http://schemas.microsoft.com/office/drawing/2014/main" id="{0839A288-8B1B-0E01-79D9-16AE54B11893}"/>
                  </a:ext>
                </a:extLst>
              </p:cNvPr>
              <p:cNvCxnSpPr/>
              <p:nvPr/>
            </p:nvCxnSpPr>
            <p:spPr>
              <a:xfrm flipH="1">
                <a:off x="5886817" y="5156636"/>
                <a:ext cx="261856" cy="169825"/>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grpSp>
      <p:sp>
        <p:nvSpPr>
          <p:cNvPr id="23" name="ZoneTexte 79">
            <a:extLst>
              <a:ext uri="{FF2B5EF4-FFF2-40B4-BE49-F238E27FC236}">
                <a16:creationId xmlns:a16="http://schemas.microsoft.com/office/drawing/2014/main" id="{03BFA685-6B4A-9C50-406A-2F7CE26D8544}"/>
              </a:ext>
            </a:extLst>
          </p:cNvPr>
          <p:cNvSpPr txBox="1">
            <a:spLocks noChangeArrowheads="1"/>
          </p:cNvSpPr>
          <p:nvPr/>
        </p:nvSpPr>
        <p:spPr bwMode="auto">
          <a:xfrm>
            <a:off x="2484252" y="2066714"/>
            <a:ext cx="2906713" cy="825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a:r>
              <a:rPr lang="fr-FR" sz="1600" b="1" err="1">
                <a:solidFill>
                  <a:schemeClr val="accent2"/>
                </a:solidFill>
                <a:latin typeface="Verdana" charset="0"/>
                <a:cs typeface="Times" charset="0"/>
              </a:rPr>
              <a:t>Extrinsic</a:t>
            </a:r>
            <a:r>
              <a:rPr lang="fr-FR" sz="1600" b="1">
                <a:solidFill>
                  <a:schemeClr val="accent2"/>
                </a:solidFill>
                <a:latin typeface="Verdana" charset="0"/>
                <a:cs typeface="Times" charset="0"/>
              </a:rPr>
              <a:t> </a:t>
            </a:r>
            <a:r>
              <a:rPr lang="fr-FR" sz="1600" b="1" err="1">
                <a:solidFill>
                  <a:schemeClr val="accent2"/>
                </a:solidFill>
                <a:latin typeface="Verdana" charset="0"/>
                <a:cs typeface="Times" charset="0"/>
              </a:rPr>
              <a:t>attenuation</a:t>
            </a:r>
            <a:endParaRPr lang="fr-FR" sz="1600" b="1">
              <a:solidFill>
                <a:schemeClr val="accent2"/>
              </a:solidFill>
              <a:latin typeface="Verdana" charset="0"/>
              <a:cs typeface="Times" charset="0"/>
            </a:endParaRPr>
          </a:p>
          <a:p>
            <a:pPr algn="ctr"/>
            <a:r>
              <a:rPr lang="fr-FR" sz="1600" err="1">
                <a:latin typeface="Verdana" charset="0"/>
                <a:cs typeface="Times" charset="0"/>
              </a:rPr>
              <a:t>incoming</a:t>
            </a:r>
            <a:r>
              <a:rPr lang="fr-FR" sz="1600">
                <a:latin typeface="Verdana" charset="0"/>
                <a:cs typeface="Times" charset="0"/>
              </a:rPr>
              <a:t> </a:t>
            </a:r>
            <a:r>
              <a:rPr lang="fr-FR" sz="1600" err="1">
                <a:latin typeface="Verdana" charset="0"/>
                <a:cs typeface="Times" charset="0"/>
              </a:rPr>
              <a:t>elastic</a:t>
            </a:r>
            <a:r>
              <a:rPr lang="fr-FR" sz="1600">
                <a:latin typeface="Verdana" charset="0"/>
                <a:cs typeface="Times" charset="0"/>
              </a:rPr>
              <a:t> </a:t>
            </a:r>
            <a:r>
              <a:rPr lang="fr-FR" sz="1600" err="1">
                <a:latin typeface="Verdana" charset="0"/>
                <a:cs typeface="Times" charset="0"/>
              </a:rPr>
              <a:t>energy</a:t>
            </a:r>
            <a:r>
              <a:rPr lang="fr-FR" sz="1600">
                <a:latin typeface="Verdana" charset="0"/>
                <a:cs typeface="Times" charset="0"/>
              </a:rPr>
              <a:t> </a:t>
            </a:r>
          </a:p>
          <a:p>
            <a:pPr algn="ctr"/>
            <a:r>
              <a:rPr lang="fr-FR" sz="1600" err="1">
                <a:latin typeface="Verdana" charset="0"/>
                <a:cs typeface="Times" charset="0"/>
              </a:rPr>
              <a:t>is</a:t>
            </a:r>
            <a:r>
              <a:rPr lang="fr-FR" sz="1600">
                <a:latin typeface="Verdana" charset="0"/>
                <a:cs typeface="Times" charset="0"/>
              </a:rPr>
              <a:t> </a:t>
            </a:r>
            <a:r>
              <a:rPr lang="fr-FR" sz="1600" err="1">
                <a:latin typeface="Verdana" charset="0"/>
                <a:cs typeface="Times" charset="0"/>
              </a:rPr>
              <a:t>conserved</a:t>
            </a:r>
            <a:endParaRPr lang="fr-FR" sz="1600">
              <a:latin typeface="Verdana" charset="0"/>
              <a:cs typeface="Times" charset="0"/>
            </a:endParaRPr>
          </a:p>
        </p:txBody>
      </p:sp>
      <p:sp>
        <p:nvSpPr>
          <p:cNvPr id="24" name="ZoneTexte 81">
            <a:extLst>
              <a:ext uri="{FF2B5EF4-FFF2-40B4-BE49-F238E27FC236}">
                <a16:creationId xmlns:a16="http://schemas.microsoft.com/office/drawing/2014/main" id="{2E729A90-522B-FA16-41BD-F57BA4ECB14B}"/>
              </a:ext>
            </a:extLst>
          </p:cNvPr>
          <p:cNvSpPr txBox="1">
            <a:spLocks noChangeArrowheads="1"/>
          </p:cNvSpPr>
          <p:nvPr/>
        </p:nvSpPr>
        <p:spPr bwMode="auto">
          <a:xfrm>
            <a:off x="6973702" y="2085764"/>
            <a:ext cx="3019425" cy="825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a:r>
              <a:rPr lang="fr-FR" sz="1600" b="1" err="1">
                <a:solidFill>
                  <a:schemeClr val="accent2"/>
                </a:solidFill>
                <a:latin typeface="Verdana" charset="0"/>
                <a:cs typeface="Times" charset="0"/>
              </a:rPr>
              <a:t>Intrinsic</a:t>
            </a:r>
            <a:r>
              <a:rPr lang="fr-FR" sz="1600" b="1">
                <a:solidFill>
                  <a:schemeClr val="accent2"/>
                </a:solidFill>
                <a:latin typeface="Verdana" charset="0"/>
                <a:cs typeface="Times" charset="0"/>
              </a:rPr>
              <a:t> </a:t>
            </a:r>
            <a:r>
              <a:rPr lang="fr-FR" sz="1600" b="1" err="1">
                <a:solidFill>
                  <a:schemeClr val="accent2"/>
                </a:solidFill>
                <a:latin typeface="Verdana" charset="0"/>
                <a:cs typeface="Times" charset="0"/>
              </a:rPr>
              <a:t>attenuation</a:t>
            </a:r>
            <a:endParaRPr lang="fr-FR" sz="1600" b="1">
              <a:solidFill>
                <a:schemeClr val="accent2"/>
              </a:solidFill>
              <a:latin typeface="Verdana" charset="0"/>
              <a:cs typeface="Times" charset="0"/>
            </a:endParaRPr>
          </a:p>
          <a:p>
            <a:pPr algn="ctr"/>
            <a:r>
              <a:rPr lang="fr-FR" sz="1600" err="1">
                <a:latin typeface="Verdana" charset="0"/>
                <a:cs typeface="Times" charset="0"/>
              </a:rPr>
              <a:t>incoming</a:t>
            </a:r>
            <a:r>
              <a:rPr lang="fr-FR" sz="1600">
                <a:latin typeface="Verdana" charset="0"/>
                <a:cs typeface="Times" charset="0"/>
              </a:rPr>
              <a:t> </a:t>
            </a:r>
            <a:r>
              <a:rPr lang="fr-FR" sz="1600" err="1">
                <a:latin typeface="Verdana" charset="0"/>
                <a:cs typeface="Times" charset="0"/>
              </a:rPr>
              <a:t>elastic</a:t>
            </a:r>
            <a:r>
              <a:rPr lang="fr-FR" sz="1600">
                <a:latin typeface="Verdana" charset="0"/>
                <a:cs typeface="Times" charset="0"/>
              </a:rPr>
              <a:t> </a:t>
            </a:r>
            <a:r>
              <a:rPr lang="fr-FR" sz="1600" err="1">
                <a:latin typeface="Verdana" charset="0"/>
                <a:cs typeface="Times" charset="0"/>
              </a:rPr>
              <a:t>energy</a:t>
            </a:r>
            <a:r>
              <a:rPr lang="fr-FR" sz="1600">
                <a:latin typeface="Verdana" charset="0"/>
                <a:cs typeface="Times" charset="0"/>
              </a:rPr>
              <a:t> </a:t>
            </a:r>
          </a:p>
          <a:p>
            <a:pPr algn="ctr"/>
            <a:r>
              <a:rPr lang="fr-FR" sz="1600" err="1">
                <a:latin typeface="Verdana" charset="0"/>
                <a:cs typeface="Times" charset="0"/>
              </a:rPr>
              <a:t>is</a:t>
            </a:r>
            <a:r>
              <a:rPr lang="fr-FR" sz="1600">
                <a:latin typeface="Verdana" charset="0"/>
                <a:cs typeface="Times" charset="0"/>
              </a:rPr>
              <a:t> </a:t>
            </a:r>
            <a:r>
              <a:rPr lang="fr-FR" sz="1600" err="1">
                <a:latin typeface="Verdana" charset="0"/>
                <a:cs typeface="Times" charset="0"/>
              </a:rPr>
              <a:t>transformed</a:t>
            </a:r>
            <a:endParaRPr lang="fr-FR" sz="1600">
              <a:latin typeface="Verdana" charset="0"/>
              <a:cs typeface="Times" charset="0"/>
            </a:endParaRPr>
          </a:p>
        </p:txBody>
      </p:sp>
      <p:grpSp>
        <p:nvGrpSpPr>
          <p:cNvPr id="25" name="Grouper 17">
            <a:extLst>
              <a:ext uri="{FF2B5EF4-FFF2-40B4-BE49-F238E27FC236}">
                <a16:creationId xmlns:a16="http://schemas.microsoft.com/office/drawing/2014/main" id="{10984A8E-6C1E-C8B9-39DD-35562CD5AE5C}"/>
              </a:ext>
            </a:extLst>
          </p:cNvPr>
          <p:cNvGrpSpPr>
            <a:grpSpLocks/>
          </p:cNvGrpSpPr>
          <p:nvPr/>
        </p:nvGrpSpPr>
        <p:grpSpPr bwMode="auto">
          <a:xfrm>
            <a:off x="1296802" y="2959118"/>
            <a:ext cx="5307012" cy="2536824"/>
            <a:chOff x="200304" y="3200169"/>
            <a:chExt cx="5307450" cy="2537277"/>
          </a:xfrm>
        </p:grpSpPr>
        <p:grpSp>
          <p:nvGrpSpPr>
            <p:cNvPr id="26" name="Grouper 5">
              <a:extLst>
                <a:ext uri="{FF2B5EF4-FFF2-40B4-BE49-F238E27FC236}">
                  <a16:creationId xmlns:a16="http://schemas.microsoft.com/office/drawing/2014/main" id="{EFC1DA7E-23B0-CFAF-D8D9-AC6476456DC2}"/>
                </a:ext>
              </a:extLst>
            </p:cNvPr>
            <p:cNvGrpSpPr>
              <a:grpSpLocks/>
            </p:cNvGrpSpPr>
            <p:nvPr/>
          </p:nvGrpSpPr>
          <p:grpSpPr bwMode="auto">
            <a:xfrm>
              <a:off x="200305" y="3430398"/>
              <a:ext cx="2714458" cy="2307048"/>
              <a:chOff x="5865591" y="799514"/>
              <a:chExt cx="2714458" cy="2307048"/>
            </a:xfrm>
          </p:grpSpPr>
          <p:sp>
            <p:nvSpPr>
              <p:cNvPr id="28" name="TextBox 4">
                <a:extLst>
                  <a:ext uri="{FF2B5EF4-FFF2-40B4-BE49-F238E27FC236}">
                    <a16:creationId xmlns:a16="http://schemas.microsoft.com/office/drawing/2014/main" id="{E0890E05-D2A8-38AE-B38A-C4F979AB2CAF}"/>
                  </a:ext>
                </a:extLst>
              </p:cNvPr>
              <p:cNvSpPr txBox="1">
                <a:spLocks noChangeArrowheads="1"/>
              </p:cNvSpPr>
              <p:nvPr/>
            </p:nvSpPr>
            <p:spPr bwMode="auto">
              <a:xfrm>
                <a:off x="6330766" y="799514"/>
                <a:ext cx="1992477" cy="5811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a:r>
                  <a:rPr lang="en-US" sz="1600">
                    <a:latin typeface="Verdana" charset="0"/>
                    <a:cs typeface="Times New Roman" charset="0"/>
                  </a:rPr>
                  <a:t>Geometrical spreading</a:t>
                </a:r>
              </a:p>
            </p:txBody>
          </p:sp>
          <p:pic>
            <p:nvPicPr>
              <p:cNvPr id="29" name="Image 3">
                <a:extLst>
                  <a:ext uri="{FF2B5EF4-FFF2-40B4-BE49-F238E27FC236}">
                    <a16:creationId xmlns:a16="http://schemas.microsoft.com/office/drawing/2014/main" id="{8D04105D-5628-1BC5-31C5-8F713C0FFE34}"/>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865591" y="1658851"/>
                <a:ext cx="2714458" cy="1447711"/>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pic>
        </p:grpSp>
        <p:sp>
          <p:nvSpPr>
            <p:cNvPr id="27" name="Accolade ouvrante 13">
              <a:extLst>
                <a:ext uri="{FF2B5EF4-FFF2-40B4-BE49-F238E27FC236}">
                  <a16:creationId xmlns:a16="http://schemas.microsoft.com/office/drawing/2014/main" id="{AE1F23E9-204E-C357-4E39-05CC0CF3BC67}"/>
                </a:ext>
              </a:extLst>
            </p:cNvPr>
            <p:cNvSpPr>
              <a:spLocks/>
            </p:cNvSpPr>
            <p:nvPr/>
          </p:nvSpPr>
          <p:spPr bwMode="auto">
            <a:xfrm rot="5400000">
              <a:off x="2709510" y="690963"/>
              <a:ext cx="289037" cy="5307450"/>
            </a:xfrm>
            <a:prstGeom prst="leftBrace">
              <a:avLst>
                <a:gd name="adj1" fmla="val 8331"/>
                <a:gd name="adj2" fmla="val 50000"/>
              </a:avLst>
            </a:prstGeom>
            <a:noFill/>
            <a:ln w="25400" algn="ctr">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rot="10800000" vert="eaVert" anchor="ctr"/>
            <a:lstStyle/>
            <a:p>
              <a:pPr algn="ctr"/>
              <a:endParaRPr lang="en-US" sz="1600">
                <a:latin typeface="Verdana" charset="0"/>
              </a:endParaRPr>
            </a:p>
          </p:txBody>
        </p:sp>
      </p:grpSp>
      <p:sp>
        <p:nvSpPr>
          <p:cNvPr id="30" name="TextBox 4">
            <a:extLst>
              <a:ext uri="{FF2B5EF4-FFF2-40B4-BE49-F238E27FC236}">
                <a16:creationId xmlns:a16="http://schemas.microsoft.com/office/drawing/2014/main" id="{D247DE50-7A4F-54DF-F869-9D0B8A92F3F4}"/>
              </a:ext>
            </a:extLst>
          </p:cNvPr>
          <p:cNvSpPr txBox="1">
            <a:spLocks noChangeArrowheads="1"/>
          </p:cNvSpPr>
          <p:nvPr/>
        </p:nvSpPr>
        <p:spPr bwMode="auto">
          <a:xfrm>
            <a:off x="7009909" y="3178651"/>
            <a:ext cx="2985113"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defTabSz="457200" fontAlgn="base">
              <a:spcBef>
                <a:spcPct val="0"/>
              </a:spcBef>
              <a:spcAft>
                <a:spcPct val="0"/>
              </a:spcAft>
              <a:defRPr>
                <a:solidFill>
                  <a:schemeClr val="tx1"/>
                </a:solidFill>
                <a:latin typeface="Calibri" charset="0"/>
              </a:defRPr>
            </a:lvl6pPr>
            <a:lvl7pPr marL="2971800" indent="-228600" defTabSz="457200" fontAlgn="base">
              <a:spcBef>
                <a:spcPct val="0"/>
              </a:spcBef>
              <a:spcAft>
                <a:spcPct val="0"/>
              </a:spcAft>
              <a:defRPr>
                <a:solidFill>
                  <a:schemeClr val="tx1"/>
                </a:solidFill>
                <a:latin typeface="Calibri" charset="0"/>
              </a:defRPr>
            </a:lvl7pPr>
            <a:lvl8pPr marL="3429000" indent="-228600" defTabSz="457200" fontAlgn="base">
              <a:spcBef>
                <a:spcPct val="0"/>
              </a:spcBef>
              <a:spcAft>
                <a:spcPct val="0"/>
              </a:spcAft>
              <a:defRPr>
                <a:solidFill>
                  <a:schemeClr val="tx1"/>
                </a:solidFill>
                <a:latin typeface="Calibri" charset="0"/>
              </a:defRPr>
            </a:lvl8pPr>
            <a:lvl9pPr marL="3886200" indent="-228600" defTabSz="457200" fontAlgn="base">
              <a:spcBef>
                <a:spcPct val="0"/>
              </a:spcBef>
              <a:spcAft>
                <a:spcPct val="0"/>
              </a:spcAft>
              <a:defRPr>
                <a:solidFill>
                  <a:schemeClr val="tx1"/>
                </a:solidFill>
                <a:latin typeface="Calibri" charset="0"/>
              </a:defRPr>
            </a:lvl9pPr>
          </a:lstStyle>
          <a:p>
            <a:pPr algn="ctr"/>
            <a:r>
              <a:rPr lang="en-US" sz="1600" err="1">
                <a:solidFill>
                  <a:srgbClr val="000000"/>
                </a:solidFill>
                <a:latin typeface="Verdana" charset="0"/>
                <a:cs typeface="Times New Roman" charset="0"/>
              </a:rPr>
              <a:t>Anelasticity</a:t>
            </a:r>
            <a:endParaRPr lang="en-US" sz="1600">
              <a:solidFill>
                <a:srgbClr val="000000"/>
              </a:solidFill>
              <a:latin typeface="Verdana" charset="0"/>
              <a:cs typeface="Times New Roman" charset="0"/>
            </a:endParaRPr>
          </a:p>
          <a:p>
            <a:pPr algn="ctr"/>
            <a:r>
              <a:rPr lang="en-US" sz="1600">
                <a:solidFill>
                  <a:srgbClr val="000000"/>
                </a:solidFill>
                <a:latin typeface="Verdana" charset="0"/>
                <a:cs typeface="Times New Roman" charset="0"/>
              </a:rPr>
              <a:t>(dislocations, diffusion, … )</a:t>
            </a:r>
          </a:p>
        </p:txBody>
      </p:sp>
      <p:pic>
        <p:nvPicPr>
          <p:cNvPr id="31" name="Image 82">
            <a:extLst>
              <a:ext uri="{FF2B5EF4-FFF2-40B4-BE49-F238E27FC236}">
                <a16:creationId xmlns:a16="http://schemas.microsoft.com/office/drawing/2014/main" id="{7C979C07-E711-9E07-4100-C9CA71B5F4B4}"/>
              </a:ext>
            </a:extLst>
          </p:cNvPr>
          <p:cNvPicPr>
            <a:picLocks noChangeAspect="1"/>
          </p:cNvPicPr>
          <p:nvPr/>
        </p:nvPicPr>
        <p:blipFill>
          <a:blip r:embed="rId3" cstate="email">
            <a:extLst>
              <a:ext uri="{28A0092B-C50C-407E-A947-70E740481C1C}">
                <a14:useLocalDpi xmlns:a14="http://schemas.microsoft.com/office/drawing/2010/main" val="0"/>
              </a:ext>
            </a:extLst>
          </a:blip>
          <a:srcRect b="62132"/>
          <a:stretch>
            <a:fillRect/>
          </a:stretch>
        </p:blipFill>
        <p:spPr bwMode="auto">
          <a:xfrm>
            <a:off x="7138801" y="4038618"/>
            <a:ext cx="2713038" cy="1458912"/>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pic>
      <p:sp>
        <p:nvSpPr>
          <p:cNvPr id="32" name="Rectangle 4">
            <a:extLst>
              <a:ext uri="{FF2B5EF4-FFF2-40B4-BE49-F238E27FC236}">
                <a16:creationId xmlns:a16="http://schemas.microsoft.com/office/drawing/2014/main" id="{921B75D3-1C46-1204-A778-BDEF86A6E61F}"/>
              </a:ext>
            </a:extLst>
          </p:cNvPr>
          <p:cNvSpPr>
            <a:spLocks noChangeArrowheads="1"/>
          </p:cNvSpPr>
          <p:nvPr/>
        </p:nvSpPr>
        <p:spPr bwMode="auto">
          <a:xfrm rot="16200000">
            <a:off x="9371914" y="4136841"/>
            <a:ext cx="1811714"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sz="1000" i="1" err="1">
                <a:latin typeface="Verdana" charset="0"/>
                <a:cs typeface="Times" charset="0"/>
              </a:rPr>
              <a:t>Karato</a:t>
            </a:r>
            <a:r>
              <a:rPr lang="en-US" sz="1000" i="1">
                <a:latin typeface="Verdana" charset="0"/>
                <a:cs typeface="Times" charset="0"/>
              </a:rPr>
              <a:t> &amp; </a:t>
            </a:r>
            <a:r>
              <a:rPr lang="en-US" sz="1000" i="1" err="1">
                <a:latin typeface="Verdana" charset="0"/>
                <a:cs typeface="Times" charset="0"/>
              </a:rPr>
              <a:t>Spetzler</a:t>
            </a:r>
            <a:r>
              <a:rPr lang="en-US" sz="1000" i="1">
                <a:latin typeface="Verdana" charset="0"/>
                <a:cs typeface="Times" charset="0"/>
              </a:rPr>
              <a:t> </a:t>
            </a:r>
            <a:r>
              <a:rPr lang="en-US" sz="1000">
                <a:latin typeface="Verdana" charset="0"/>
                <a:cs typeface="Times" charset="0"/>
              </a:rPr>
              <a:t>[1990]</a:t>
            </a:r>
            <a:endParaRPr lang="fr-FR" sz="1000">
              <a:latin typeface="Verdana" charset="0"/>
              <a:cs typeface="Times" charset="0"/>
            </a:endParaRPr>
          </a:p>
        </p:txBody>
      </p:sp>
      <p:sp>
        <p:nvSpPr>
          <p:cNvPr id="33" name="Accolade ouvrante 40">
            <a:extLst>
              <a:ext uri="{FF2B5EF4-FFF2-40B4-BE49-F238E27FC236}">
                <a16:creationId xmlns:a16="http://schemas.microsoft.com/office/drawing/2014/main" id="{3D20371D-A05F-ABC8-C9D3-9128AEAA4B4E}"/>
              </a:ext>
            </a:extLst>
          </p:cNvPr>
          <p:cNvSpPr>
            <a:spLocks/>
          </p:cNvSpPr>
          <p:nvPr/>
        </p:nvSpPr>
        <p:spPr bwMode="auto">
          <a:xfrm rot="5400000">
            <a:off x="8340540" y="1741506"/>
            <a:ext cx="288925" cy="2733675"/>
          </a:xfrm>
          <a:prstGeom prst="leftBrace">
            <a:avLst>
              <a:gd name="adj1" fmla="val 8323"/>
              <a:gd name="adj2" fmla="val 50000"/>
            </a:avLst>
          </a:prstGeom>
          <a:noFill/>
          <a:ln w="25400" algn="ctr">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rot="10800000" vert="eaVert" anchor="ctr"/>
          <a:lstStyle/>
          <a:p>
            <a:pPr algn="ctr"/>
            <a:endParaRPr lang="en-US" sz="1600">
              <a:latin typeface="Verdana" charset="0"/>
            </a:endParaRPr>
          </a:p>
        </p:txBody>
      </p:sp>
      <p:sp>
        <p:nvSpPr>
          <p:cNvPr id="35" name="TextBox 34">
            <a:extLst>
              <a:ext uri="{FF2B5EF4-FFF2-40B4-BE49-F238E27FC236}">
                <a16:creationId xmlns:a16="http://schemas.microsoft.com/office/drawing/2014/main" id="{978B0124-1DBE-6EC9-ECE4-A2726CAE4629}"/>
              </a:ext>
            </a:extLst>
          </p:cNvPr>
          <p:cNvSpPr txBox="1"/>
          <p:nvPr/>
        </p:nvSpPr>
        <p:spPr>
          <a:xfrm>
            <a:off x="970297" y="930273"/>
            <a:ext cx="9022830" cy="923330"/>
          </a:xfrm>
          <a:prstGeom prst="rect">
            <a:avLst/>
          </a:prstGeom>
          <a:noFill/>
        </p:spPr>
        <p:txBody>
          <a:bodyPr wrap="square" rtlCol="0">
            <a:spAutoFit/>
          </a:bodyPr>
          <a:lstStyle/>
          <a:p>
            <a:r>
              <a:rPr lang="en-US">
                <a:latin typeface="Montserrat Medium" pitchFamily="2" charset="77"/>
              </a:rPr>
              <a:t>The </a:t>
            </a:r>
            <a:r>
              <a:rPr lang="en-US" b="1">
                <a:solidFill>
                  <a:srgbClr val="0070C0"/>
                </a:solidFill>
                <a:latin typeface="Montserrat" pitchFamily="2" charset="77"/>
              </a:rPr>
              <a:t>decrease in amplitude </a:t>
            </a:r>
            <a:r>
              <a:rPr lang="en-US">
                <a:latin typeface="Montserrat Medium" pitchFamily="2" charset="77"/>
              </a:rPr>
              <a:t>of seismic waves as they propagate is referred to as </a:t>
            </a:r>
            <a:r>
              <a:rPr lang="en-US" b="1">
                <a:solidFill>
                  <a:srgbClr val="0070C0"/>
                </a:solidFill>
                <a:latin typeface="Montserrat" pitchFamily="2" charset="77"/>
              </a:rPr>
              <a:t>attenuation</a:t>
            </a:r>
            <a:r>
              <a:rPr lang="en-US">
                <a:latin typeface="Montserrat Medium" pitchFamily="2" charset="77"/>
              </a:rPr>
              <a:t>. There are multiple mechanisms that reduce/modify seismic amplitudes…</a:t>
            </a:r>
          </a:p>
        </p:txBody>
      </p:sp>
    </p:spTree>
    <p:extLst>
      <p:ext uri="{BB962C8B-B14F-4D97-AF65-F5344CB8AC3E}">
        <p14:creationId xmlns:p14="http://schemas.microsoft.com/office/powerpoint/2010/main" val="923149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2DB2A-D27E-0564-AEA1-1B5F26505FB7}"/>
              </a:ext>
            </a:extLst>
          </p:cNvPr>
          <p:cNvSpPr>
            <a:spLocks noGrp="1"/>
          </p:cNvSpPr>
          <p:nvPr>
            <p:ph type="title"/>
          </p:nvPr>
        </p:nvSpPr>
        <p:spPr/>
        <p:txBody>
          <a:bodyPr/>
          <a:lstStyle/>
          <a:p>
            <a:r>
              <a:rPr lang="en-US"/>
              <a:t>Intrinsic attenuation</a:t>
            </a:r>
          </a:p>
        </p:txBody>
      </p:sp>
      <p:sp>
        <p:nvSpPr>
          <p:cNvPr id="3" name="TextBox 2">
            <a:extLst>
              <a:ext uri="{FF2B5EF4-FFF2-40B4-BE49-F238E27FC236}">
                <a16:creationId xmlns:a16="http://schemas.microsoft.com/office/drawing/2014/main" id="{48E72691-AFFA-F43C-94FA-9D81CCDC8B81}"/>
              </a:ext>
            </a:extLst>
          </p:cNvPr>
          <p:cNvSpPr txBox="1"/>
          <p:nvPr/>
        </p:nvSpPr>
        <p:spPr>
          <a:xfrm>
            <a:off x="796914" y="1365939"/>
            <a:ext cx="5136777" cy="646331"/>
          </a:xfrm>
          <a:prstGeom prst="rect">
            <a:avLst/>
          </a:prstGeom>
          <a:noFill/>
        </p:spPr>
        <p:txBody>
          <a:bodyPr wrap="square" rtlCol="0">
            <a:spAutoFit/>
          </a:bodyPr>
          <a:lstStyle/>
          <a:p>
            <a:r>
              <a:rPr lang="en-US">
                <a:latin typeface="Montserrat Medium" pitchFamily="2" charset="77"/>
              </a:rPr>
              <a:t>Rocks act as an “absorption band” at frequencies from </a:t>
            </a:r>
            <a:r>
              <a:rPr lang="en-US" err="1">
                <a:latin typeface="Montserrat Medium" pitchFamily="2" charset="77"/>
              </a:rPr>
              <a:t>mHz</a:t>
            </a:r>
            <a:r>
              <a:rPr lang="en-US">
                <a:latin typeface="Montserrat Medium" pitchFamily="2" charset="77"/>
              </a:rPr>
              <a:t> – Hz</a:t>
            </a:r>
          </a:p>
        </p:txBody>
      </p:sp>
      <p:sp>
        <p:nvSpPr>
          <p:cNvPr id="4" name="TextBox 3">
            <a:extLst>
              <a:ext uri="{FF2B5EF4-FFF2-40B4-BE49-F238E27FC236}">
                <a16:creationId xmlns:a16="http://schemas.microsoft.com/office/drawing/2014/main" id="{C7A6D0A5-AD7D-A9D5-2A69-C3040FD0EAEF}"/>
              </a:ext>
            </a:extLst>
          </p:cNvPr>
          <p:cNvSpPr txBox="1"/>
          <p:nvPr/>
        </p:nvSpPr>
        <p:spPr>
          <a:xfrm>
            <a:off x="796913" y="2420446"/>
            <a:ext cx="5136777" cy="1477328"/>
          </a:xfrm>
          <a:prstGeom prst="rect">
            <a:avLst/>
          </a:prstGeom>
          <a:noFill/>
        </p:spPr>
        <p:txBody>
          <a:bodyPr wrap="square" rtlCol="0">
            <a:spAutoFit/>
          </a:bodyPr>
          <a:lstStyle/>
          <a:p>
            <a:r>
              <a:rPr lang="en-US">
                <a:latin typeface="Montserrat Medium" pitchFamily="2" charset="77"/>
              </a:rPr>
              <a:t>Loss of energy due to:</a:t>
            </a:r>
          </a:p>
          <a:p>
            <a:pPr marL="400050" indent="-400050">
              <a:buAutoNum type="romanLcParenR"/>
            </a:pPr>
            <a:r>
              <a:rPr lang="en-US">
                <a:latin typeface="Montserrat Medium" pitchFamily="2" charset="77"/>
              </a:rPr>
              <a:t>Migration of crystal dislocations</a:t>
            </a:r>
          </a:p>
          <a:p>
            <a:pPr marL="400050" indent="-400050">
              <a:buAutoNum type="romanLcParenR"/>
            </a:pPr>
            <a:endParaRPr lang="en-US">
              <a:latin typeface="Montserrat Medium" pitchFamily="2" charset="77"/>
            </a:endParaRPr>
          </a:p>
          <a:p>
            <a:pPr marL="400050" indent="-400050">
              <a:buAutoNum type="romanLcParenR"/>
            </a:pPr>
            <a:r>
              <a:rPr lang="en-US">
                <a:latin typeface="Montserrat Medium" pitchFamily="2" charset="77"/>
              </a:rPr>
              <a:t>Grain boundary sliding -&gt; grain size dependent behavior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28D1F41-9AD0-7455-1727-85A7E0BF9FA9}"/>
                  </a:ext>
                </a:extLst>
              </p:cNvPr>
              <p:cNvSpPr txBox="1"/>
              <p:nvPr/>
            </p:nvSpPr>
            <p:spPr>
              <a:xfrm>
                <a:off x="796913" y="4437400"/>
                <a:ext cx="5136777" cy="646331"/>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𝑄</m:t>
                    </m:r>
                  </m:oMath>
                </a14:m>
                <a:r>
                  <a:rPr lang="en-US">
                    <a:latin typeface="Montserrat Medium" pitchFamily="2" charset="77"/>
                  </a:rPr>
                  <a:t> is the amount of energy lost per wave cycle (dimensionless)</a:t>
                </a:r>
              </a:p>
            </p:txBody>
          </p:sp>
        </mc:Choice>
        <mc:Fallback xmlns="">
          <p:sp>
            <p:nvSpPr>
              <p:cNvPr id="5" name="TextBox 4">
                <a:extLst>
                  <a:ext uri="{FF2B5EF4-FFF2-40B4-BE49-F238E27FC236}">
                    <a16:creationId xmlns:a16="http://schemas.microsoft.com/office/drawing/2014/main" id="{D28D1F41-9AD0-7455-1727-85A7E0BF9FA9}"/>
                  </a:ext>
                </a:extLst>
              </p:cNvPr>
              <p:cNvSpPr txBox="1">
                <a:spLocks noRot="1" noChangeAspect="1" noMove="1" noResize="1" noEditPoints="1" noAdjustHandles="1" noChangeArrowheads="1" noChangeShapeType="1" noTextEdit="1"/>
              </p:cNvSpPr>
              <p:nvPr/>
            </p:nvSpPr>
            <p:spPr>
              <a:xfrm>
                <a:off x="796913" y="4437400"/>
                <a:ext cx="5136777" cy="646331"/>
              </a:xfrm>
              <a:prstGeom prst="rect">
                <a:avLst/>
              </a:prstGeom>
              <a:blipFill>
                <a:blip r:embed="rId2"/>
                <a:stretch>
                  <a:fillRect l="-1069" t="-5660" b="-14151"/>
                </a:stretch>
              </a:blipFill>
            </p:spPr>
            <p:txBody>
              <a:bodyPr/>
              <a:lstStyle/>
              <a:p>
                <a:r>
                  <a:rPr lang="en-US">
                    <a:noFill/>
                  </a:rPr>
                  <a:t> </a:t>
                </a:r>
              </a:p>
            </p:txBody>
          </p:sp>
        </mc:Fallback>
      </mc:AlternateContent>
      <p:pic>
        <p:nvPicPr>
          <p:cNvPr id="7" name="Picture 6" descr="Graphical user interface&#10;&#10;Description automatically generated with low confidence">
            <a:extLst>
              <a:ext uri="{FF2B5EF4-FFF2-40B4-BE49-F238E27FC236}">
                <a16:creationId xmlns:a16="http://schemas.microsoft.com/office/drawing/2014/main" id="{4746B18B-A25E-8036-749C-311E7B75C0B7}"/>
              </a:ext>
            </a:extLst>
          </p:cNvPr>
          <p:cNvPicPr>
            <a:picLocks noChangeAspect="1"/>
          </p:cNvPicPr>
          <p:nvPr/>
        </p:nvPicPr>
        <p:blipFill>
          <a:blip r:embed="rId3"/>
          <a:stretch>
            <a:fillRect/>
          </a:stretch>
        </p:blipFill>
        <p:spPr>
          <a:xfrm>
            <a:off x="6258310" y="1024418"/>
            <a:ext cx="4310367" cy="4809164"/>
          </a:xfrm>
          <a:prstGeom prst="rect">
            <a:avLst/>
          </a:prstGeom>
        </p:spPr>
      </p:pic>
      <p:pic>
        <p:nvPicPr>
          <p:cNvPr id="6" name="Picture 5">
            <a:extLst>
              <a:ext uri="{FF2B5EF4-FFF2-40B4-BE49-F238E27FC236}">
                <a16:creationId xmlns:a16="http://schemas.microsoft.com/office/drawing/2014/main" id="{34B757AA-F136-CEB8-6B33-5C8A1E2175AC}"/>
              </a:ext>
            </a:extLst>
          </p:cNvPr>
          <p:cNvPicPr>
            <a:picLocks noChangeAspect="1"/>
          </p:cNvPicPr>
          <p:nvPr/>
        </p:nvPicPr>
        <p:blipFill>
          <a:blip r:embed="rId4"/>
          <a:stretch>
            <a:fillRect/>
          </a:stretch>
        </p:blipFill>
        <p:spPr>
          <a:xfrm>
            <a:off x="796913" y="5440758"/>
            <a:ext cx="2127794" cy="785647"/>
          </a:xfrm>
          <a:prstGeom prst="rect">
            <a:avLst/>
          </a:prstGeom>
        </p:spPr>
      </p:pic>
      <p:pic>
        <p:nvPicPr>
          <p:cNvPr id="8" name="Picture 7">
            <a:extLst>
              <a:ext uri="{FF2B5EF4-FFF2-40B4-BE49-F238E27FC236}">
                <a16:creationId xmlns:a16="http://schemas.microsoft.com/office/drawing/2014/main" id="{862964A5-03B3-5758-8501-422EB5DA2761}"/>
              </a:ext>
            </a:extLst>
          </p:cNvPr>
          <p:cNvPicPr>
            <a:picLocks noChangeAspect="1"/>
          </p:cNvPicPr>
          <p:nvPr/>
        </p:nvPicPr>
        <p:blipFill>
          <a:blip r:embed="rId5"/>
          <a:stretch>
            <a:fillRect/>
          </a:stretch>
        </p:blipFill>
        <p:spPr>
          <a:xfrm>
            <a:off x="3809345" y="5502630"/>
            <a:ext cx="228279" cy="199744"/>
          </a:xfrm>
          <a:prstGeom prst="rect">
            <a:avLst/>
          </a:prstGeom>
        </p:spPr>
      </p:pic>
      <p:pic>
        <p:nvPicPr>
          <p:cNvPr id="9" name="Picture 8">
            <a:extLst>
              <a:ext uri="{FF2B5EF4-FFF2-40B4-BE49-F238E27FC236}">
                <a16:creationId xmlns:a16="http://schemas.microsoft.com/office/drawing/2014/main" id="{9244507D-8F1C-2B67-74B7-A24C43A9236B}"/>
              </a:ext>
            </a:extLst>
          </p:cNvPr>
          <p:cNvPicPr>
            <a:picLocks noChangeAspect="1"/>
          </p:cNvPicPr>
          <p:nvPr/>
        </p:nvPicPr>
        <p:blipFill>
          <a:blip r:embed="rId6"/>
          <a:stretch>
            <a:fillRect/>
          </a:stretch>
        </p:blipFill>
        <p:spPr>
          <a:xfrm>
            <a:off x="3372113" y="5912909"/>
            <a:ext cx="646014" cy="224700"/>
          </a:xfrm>
          <a:prstGeom prst="rect">
            <a:avLst/>
          </a:prstGeom>
        </p:spPr>
      </p:pic>
      <p:sp>
        <p:nvSpPr>
          <p:cNvPr id="10" name="TextBox 9">
            <a:extLst>
              <a:ext uri="{FF2B5EF4-FFF2-40B4-BE49-F238E27FC236}">
                <a16:creationId xmlns:a16="http://schemas.microsoft.com/office/drawing/2014/main" id="{AA0005F7-6D0F-0C57-A892-AB57509A500D}"/>
              </a:ext>
            </a:extLst>
          </p:cNvPr>
          <p:cNvSpPr txBox="1"/>
          <p:nvPr/>
        </p:nvSpPr>
        <p:spPr>
          <a:xfrm>
            <a:off x="4006607" y="5469468"/>
            <a:ext cx="2220686" cy="307777"/>
          </a:xfrm>
          <a:prstGeom prst="rect">
            <a:avLst/>
          </a:prstGeom>
          <a:noFill/>
        </p:spPr>
        <p:txBody>
          <a:bodyPr wrap="square" rtlCol="0">
            <a:spAutoFit/>
          </a:bodyPr>
          <a:lstStyle/>
          <a:p>
            <a:r>
              <a:rPr lang="en-US" sz="1400">
                <a:latin typeface="Montserrat Light" pitchFamily="2" charset="77"/>
              </a:rPr>
              <a:t>= peak strain energy</a:t>
            </a:r>
          </a:p>
        </p:txBody>
      </p:sp>
      <p:sp>
        <p:nvSpPr>
          <p:cNvPr id="11" name="TextBox 10">
            <a:extLst>
              <a:ext uri="{FF2B5EF4-FFF2-40B4-BE49-F238E27FC236}">
                <a16:creationId xmlns:a16="http://schemas.microsoft.com/office/drawing/2014/main" id="{AEB44569-DBEE-35A6-2975-F439E3EE1B41}"/>
              </a:ext>
            </a:extLst>
          </p:cNvPr>
          <p:cNvSpPr txBox="1"/>
          <p:nvPr/>
        </p:nvSpPr>
        <p:spPr>
          <a:xfrm>
            <a:off x="4037624" y="5898772"/>
            <a:ext cx="2220686" cy="307777"/>
          </a:xfrm>
          <a:prstGeom prst="rect">
            <a:avLst/>
          </a:prstGeom>
          <a:noFill/>
        </p:spPr>
        <p:txBody>
          <a:bodyPr wrap="square" rtlCol="0">
            <a:spAutoFit/>
          </a:bodyPr>
          <a:lstStyle/>
          <a:p>
            <a:r>
              <a:rPr lang="en-US" sz="1400">
                <a:latin typeface="Montserrat Light" pitchFamily="2" charset="77"/>
              </a:rPr>
              <a:t>= energy loss per cycle</a:t>
            </a:r>
          </a:p>
        </p:txBody>
      </p:sp>
    </p:spTree>
    <p:extLst>
      <p:ext uri="{BB962C8B-B14F-4D97-AF65-F5344CB8AC3E}">
        <p14:creationId xmlns:p14="http://schemas.microsoft.com/office/powerpoint/2010/main" val="4115586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D82F8-0786-5CAE-EF54-CCDFB86D9295}"/>
              </a:ext>
            </a:extLst>
          </p:cNvPr>
          <p:cNvSpPr>
            <a:spLocks noGrp="1"/>
          </p:cNvSpPr>
          <p:nvPr>
            <p:ph type="title"/>
          </p:nvPr>
        </p:nvSpPr>
        <p:spPr/>
        <p:txBody>
          <a:bodyPr/>
          <a:lstStyle/>
          <a:p>
            <a:r>
              <a:rPr lang="en-US"/>
              <a:t>Microscopic attenuation mechanisms</a:t>
            </a:r>
          </a:p>
        </p:txBody>
      </p:sp>
      <p:sp>
        <p:nvSpPr>
          <p:cNvPr id="52" name="Line 3">
            <a:extLst>
              <a:ext uri="{FF2B5EF4-FFF2-40B4-BE49-F238E27FC236}">
                <a16:creationId xmlns:a16="http://schemas.microsoft.com/office/drawing/2014/main" id="{35D18DD5-3D20-2C4A-7A7B-0D7B73BDD617}"/>
              </a:ext>
            </a:extLst>
          </p:cNvPr>
          <p:cNvSpPr>
            <a:spLocks noChangeShapeType="1"/>
          </p:cNvSpPr>
          <p:nvPr/>
        </p:nvSpPr>
        <p:spPr bwMode="auto">
          <a:xfrm>
            <a:off x="5410200" y="4366109"/>
            <a:ext cx="14478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 name="Rectangle 4">
            <a:extLst>
              <a:ext uri="{FF2B5EF4-FFF2-40B4-BE49-F238E27FC236}">
                <a16:creationId xmlns:a16="http://schemas.microsoft.com/office/drawing/2014/main" id="{EE350A6E-3FD9-9EF2-CCEE-55F25FF99B06}"/>
              </a:ext>
            </a:extLst>
          </p:cNvPr>
          <p:cNvSpPr>
            <a:spLocks noChangeArrowheads="1"/>
          </p:cNvSpPr>
          <p:nvPr/>
        </p:nvSpPr>
        <p:spPr bwMode="auto">
          <a:xfrm>
            <a:off x="5290281" y="4412330"/>
            <a:ext cx="1733231"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1400">
                <a:solidFill>
                  <a:schemeClr val="accent2"/>
                </a:solidFill>
                <a:latin typeface="Verdana" charset="0"/>
              </a:rPr>
              <a:t>external gradient</a:t>
            </a:r>
            <a:endParaRPr lang="fr-FR" sz="1400">
              <a:solidFill>
                <a:schemeClr val="accent2"/>
              </a:solidFill>
              <a:latin typeface="Verdana" charset="0"/>
            </a:endParaRPr>
          </a:p>
        </p:txBody>
      </p:sp>
      <p:grpSp>
        <p:nvGrpSpPr>
          <p:cNvPr id="54" name="Group 102">
            <a:extLst>
              <a:ext uri="{FF2B5EF4-FFF2-40B4-BE49-F238E27FC236}">
                <a16:creationId xmlns:a16="http://schemas.microsoft.com/office/drawing/2014/main" id="{6A51E7A5-BC48-E580-C2F6-092B1FDA3572}"/>
              </a:ext>
            </a:extLst>
          </p:cNvPr>
          <p:cNvGrpSpPr>
            <a:grpSpLocks/>
          </p:cNvGrpSpPr>
          <p:nvPr/>
        </p:nvGrpSpPr>
        <p:grpSpPr bwMode="auto">
          <a:xfrm>
            <a:off x="1892764" y="-215768"/>
            <a:ext cx="2168843" cy="480"/>
            <a:chOff x="672" y="1152"/>
            <a:chExt cx="1242" cy="480"/>
          </a:xfrm>
        </p:grpSpPr>
        <p:sp>
          <p:nvSpPr>
            <p:cNvPr id="55" name="Line 103">
              <a:extLst>
                <a:ext uri="{FF2B5EF4-FFF2-40B4-BE49-F238E27FC236}">
                  <a16:creationId xmlns:a16="http://schemas.microsoft.com/office/drawing/2014/main" id="{451BBE91-8CFE-3A66-47E8-5EC2A368119C}"/>
                </a:ext>
              </a:extLst>
            </p:cNvPr>
            <p:cNvSpPr>
              <a:spLocks noChangeShapeType="1"/>
            </p:cNvSpPr>
            <p:nvPr/>
          </p:nvSpPr>
          <p:spPr bwMode="auto">
            <a:xfrm>
              <a:off x="720" y="1440"/>
              <a:ext cx="1104" cy="0"/>
            </a:xfrm>
            <a:prstGeom prst="line">
              <a:avLst/>
            </a:prstGeom>
            <a:noFill/>
            <a:ln w="571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 name="Rectangle 104">
              <a:extLst>
                <a:ext uri="{FF2B5EF4-FFF2-40B4-BE49-F238E27FC236}">
                  <a16:creationId xmlns:a16="http://schemas.microsoft.com/office/drawing/2014/main" id="{6EA89249-F244-471E-E1A4-667BE9A19456}"/>
                </a:ext>
              </a:extLst>
            </p:cNvPr>
            <p:cNvSpPr>
              <a:spLocks noChangeArrowheads="1"/>
            </p:cNvSpPr>
            <p:nvPr/>
          </p:nvSpPr>
          <p:spPr bwMode="auto">
            <a:xfrm>
              <a:off x="672" y="1152"/>
              <a:ext cx="1242" cy="14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1400">
                  <a:latin typeface="Verdana" charset="0"/>
                </a:rPr>
                <a:t>Incident seismic wave</a:t>
              </a:r>
              <a:endParaRPr lang="fr-FR" sz="1400">
                <a:latin typeface="Verdana" charset="0"/>
              </a:endParaRPr>
            </a:p>
          </p:txBody>
        </p:sp>
        <p:sp>
          <p:nvSpPr>
            <p:cNvPr id="57" name="Line 105">
              <a:extLst>
                <a:ext uri="{FF2B5EF4-FFF2-40B4-BE49-F238E27FC236}">
                  <a16:creationId xmlns:a16="http://schemas.microsoft.com/office/drawing/2014/main" id="{D603A00D-C384-812A-E625-998895653160}"/>
                </a:ext>
              </a:extLst>
            </p:cNvPr>
            <p:cNvSpPr>
              <a:spLocks noChangeShapeType="1"/>
            </p:cNvSpPr>
            <p:nvPr/>
          </p:nvSpPr>
          <p:spPr bwMode="auto">
            <a:xfrm>
              <a:off x="720" y="1632"/>
              <a:ext cx="1104" cy="0"/>
            </a:xfrm>
            <a:prstGeom prst="line">
              <a:avLst/>
            </a:prstGeom>
            <a:noFill/>
            <a:ln w="571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8" name="Group 5">
            <a:extLst>
              <a:ext uri="{FF2B5EF4-FFF2-40B4-BE49-F238E27FC236}">
                <a16:creationId xmlns:a16="http://schemas.microsoft.com/office/drawing/2014/main" id="{F276E788-490B-E2F1-04D4-D485D98686F4}"/>
              </a:ext>
            </a:extLst>
          </p:cNvPr>
          <p:cNvGrpSpPr>
            <a:grpSpLocks/>
          </p:cNvGrpSpPr>
          <p:nvPr/>
        </p:nvGrpSpPr>
        <p:grpSpPr bwMode="auto">
          <a:xfrm>
            <a:off x="4544250" y="2161132"/>
            <a:ext cx="3042666" cy="2120646"/>
            <a:chOff x="240" y="960"/>
            <a:chExt cx="1584" cy="1104"/>
          </a:xfrm>
        </p:grpSpPr>
        <p:grpSp>
          <p:nvGrpSpPr>
            <p:cNvPr id="59" name="Group 6">
              <a:extLst>
                <a:ext uri="{FF2B5EF4-FFF2-40B4-BE49-F238E27FC236}">
                  <a16:creationId xmlns:a16="http://schemas.microsoft.com/office/drawing/2014/main" id="{E5489BEE-F2B7-00AE-01C6-232A6770CBE9}"/>
                </a:ext>
              </a:extLst>
            </p:cNvPr>
            <p:cNvGrpSpPr>
              <a:grpSpLocks/>
            </p:cNvGrpSpPr>
            <p:nvPr/>
          </p:nvGrpSpPr>
          <p:grpSpPr bwMode="auto">
            <a:xfrm>
              <a:off x="240" y="960"/>
              <a:ext cx="1584" cy="1104"/>
              <a:chOff x="528" y="960"/>
              <a:chExt cx="1584" cy="1104"/>
            </a:xfrm>
          </p:grpSpPr>
          <p:sp>
            <p:nvSpPr>
              <p:cNvPr id="63" name="Line 7">
                <a:extLst>
                  <a:ext uri="{FF2B5EF4-FFF2-40B4-BE49-F238E27FC236}">
                    <a16:creationId xmlns:a16="http://schemas.microsoft.com/office/drawing/2014/main" id="{A536B1BB-5C18-B053-8854-E96D241D85F2}"/>
                  </a:ext>
                </a:extLst>
              </p:cNvPr>
              <p:cNvSpPr>
                <a:spLocks noChangeShapeType="1"/>
              </p:cNvSpPr>
              <p:nvPr/>
            </p:nvSpPr>
            <p:spPr bwMode="auto">
              <a:xfrm>
                <a:off x="528" y="1104"/>
                <a:ext cx="1584"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 name="Line 8">
                <a:extLst>
                  <a:ext uri="{FF2B5EF4-FFF2-40B4-BE49-F238E27FC236}">
                    <a16:creationId xmlns:a16="http://schemas.microsoft.com/office/drawing/2014/main" id="{25C72F87-ABBE-83F0-C790-8F970D0608A6}"/>
                  </a:ext>
                </a:extLst>
              </p:cNvPr>
              <p:cNvSpPr>
                <a:spLocks noChangeShapeType="1"/>
              </p:cNvSpPr>
              <p:nvPr/>
            </p:nvSpPr>
            <p:spPr bwMode="auto">
              <a:xfrm>
                <a:off x="528" y="1296"/>
                <a:ext cx="1584"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 name="Line 9">
                <a:extLst>
                  <a:ext uri="{FF2B5EF4-FFF2-40B4-BE49-F238E27FC236}">
                    <a16:creationId xmlns:a16="http://schemas.microsoft.com/office/drawing/2014/main" id="{9D0554F4-C9B2-53ED-11FB-36D1DC36E933}"/>
                  </a:ext>
                </a:extLst>
              </p:cNvPr>
              <p:cNvSpPr>
                <a:spLocks noChangeShapeType="1"/>
              </p:cNvSpPr>
              <p:nvPr/>
            </p:nvSpPr>
            <p:spPr bwMode="auto">
              <a:xfrm>
                <a:off x="528" y="1488"/>
                <a:ext cx="1584"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 name="Line 10">
                <a:extLst>
                  <a:ext uri="{FF2B5EF4-FFF2-40B4-BE49-F238E27FC236}">
                    <a16:creationId xmlns:a16="http://schemas.microsoft.com/office/drawing/2014/main" id="{A4B93A81-8079-9DB1-6A4B-BA22B13D30CB}"/>
                  </a:ext>
                </a:extLst>
              </p:cNvPr>
              <p:cNvSpPr>
                <a:spLocks noChangeShapeType="1"/>
              </p:cNvSpPr>
              <p:nvPr/>
            </p:nvSpPr>
            <p:spPr bwMode="auto">
              <a:xfrm>
                <a:off x="528" y="1680"/>
                <a:ext cx="1584"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 name="Line 11">
                <a:extLst>
                  <a:ext uri="{FF2B5EF4-FFF2-40B4-BE49-F238E27FC236}">
                    <a16:creationId xmlns:a16="http://schemas.microsoft.com/office/drawing/2014/main" id="{2E309C73-101C-BE13-9A10-FEE9E4C45C71}"/>
                  </a:ext>
                </a:extLst>
              </p:cNvPr>
              <p:cNvSpPr>
                <a:spLocks noChangeShapeType="1"/>
              </p:cNvSpPr>
              <p:nvPr/>
            </p:nvSpPr>
            <p:spPr bwMode="auto">
              <a:xfrm>
                <a:off x="528" y="1872"/>
                <a:ext cx="1584"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 name="Line 12">
                <a:extLst>
                  <a:ext uri="{FF2B5EF4-FFF2-40B4-BE49-F238E27FC236}">
                    <a16:creationId xmlns:a16="http://schemas.microsoft.com/office/drawing/2014/main" id="{96DA2857-A33E-4306-BCA4-946D7D759AE7}"/>
                  </a:ext>
                </a:extLst>
              </p:cNvPr>
              <p:cNvSpPr>
                <a:spLocks noChangeShapeType="1"/>
              </p:cNvSpPr>
              <p:nvPr/>
            </p:nvSpPr>
            <p:spPr bwMode="auto">
              <a:xfrm>
                <a:off x="720" y="960"/>
                <a:ext cx="0" cy="110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 name="Line 13">
                <a:extLst>
                  <a:ext uri="{FF2B5EF4-FFF2-40B4-BE49-F238E27FC236}">
                    <a16:creationId xmlns:a16="http://schemas.microsoft.com/office/drawing/2014/main" id="{901C308C-4611-634A-D071-339F9812E7C2}"/>
                  </a:ext>
                </a:extLst>
              </p:cNvPr>
              <p:cNvSpPr>
                <a:spLocks noChangeShapeType="1"/>
              </p:cNvSpPr>
              <p:nvPr/>
            </p:nvSpPr>
            <p:spPr bwMode="auto">
              <a:xfrm>
                <a:off x="960" y="960"/>
                <a:ext cx="0" cy="110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 name="Line 14">
                <a:extLst>
                  <a:ext uri="{FF2B5EF4-FFF2-40B4-BE49-F238E27FC236}">
                    <a16:creationId xmlns:a16="http://schemas.microsoft.com/office/drawing/2014/main" id="{CFE5CFCD-79B0-68D9-CB61-C0EE3D24BBA8}"/>
                  </a:ext>
                </a:extLst>
              </p:cNvPr>
              <p:cNvSpPr>
                <a:spLocks noChangeShapeType="1"/>
              </p:cNvSpPr>
              <p:nvPr/>
            </p:nvSpPr>
            <p:spPr bwMode="auto">
              <a:xfrm>
                <a:off x="1200" y="960"/>
                <a:ext cx="0" cy="110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 name="Line 15">
                <a:extLst>
                  <a:ext uri="{FF2B5EF4-FFF2-40B4-BE49-F238E27FC236}">
                    <a16:creationId xmlns:a16="http://schemas.microsoft.com/office/drawing/2014/main" id="{9D888E61-F7C4-EA21-B055-8FF623547D05}"/>
                  </a:ext>
                </a:extLst>
              </p:cNvPr>
              <p:cNvSpPr>
                <a:spLocks noChangeShapeType="1"/>
              </p:cNvSpPr>
              <p:nvPr/>
            </p:nvSpPr>
            <p:spPr bwMode="auto">
              <a:xfrm>
                <a:off x="1440" y="960"/>
                <a:ext cx="0" cy="110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 name="Line 16">
                <a:extLst>
                  <a:ext uri="{FF2B5EF4-FFF2-40B4-BE49-F238E27FC236}">
                    <a16:creationId xmlns:a16="http://schemas.microsoft.com/office/drawing/2014/main" id="{A4F461D5-12A9-8A5E-E68A-690210F9B351}"/>
                  </a:ext>
                </a:extLst>
              </p:cNvPr>
              <p:cNvSpPr>
                <a:spLocks noChangeShapeType="1"/>
              </p:cNvSpPr>
              <p:nvPr/>
            </p:nvSpPr>
            <p:spPr bwMode="auto">
              <a:xfrm>
                <a:off x="1680" y="960"/>
                <a:ext cx="0" cy="110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 name="Line 17">
                <a:extLst>
                  <a:ext uri="{FF2B5EF4-FFF2-40B4-BE49-F238E27FC236}">
                    <a16:creationId xmlns:a16="http://schemas.microsoft.com/office/drawing/2014/main" id="{0689BF94-334A-1A3F-62DB-3EBF18A33276}"/>
                  </a:ext>
                </a:extLst>
              </p:cNvPr>
              <p:cNvSpPr>
                <a:spLocks noChangeShapeType="1"/>
              </p:cNvSpPr>
              <p:nvPr/>
            </p:nvSpPr>
            <p:spPr bwMode="auto">
              <a:xfrm>
                <a:off x="1920" y="960"/>
                <a:ext cx="0" cy="110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 name="Oval 18">
                <a:extLst>
                  <a:ext uri="{FF2B5EF4-FFF2-40B4-BE49-F238E27FC236}">
                    <a16:creationId xmlns:a16="http://schemas.microsoft.com/office/drawing/2014/main" id="{B32B0961-3D2B-B0CB-8292-451A01FEE926}"/>
                  </a:ext>
                </a:extLst>
              </p:cNvPr>
              <p:cNvSpPr>
                <a:spLocks noChangeArrowheads="1"/>
              </p:cNvSpPr>
              <p:nvPr/>
            </p:nvSpPr>
            <p:spPr bwMode="auto">
              <a:xfrm>
                <a:off x="672" y="1056"/>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 name="Oval 19">
                <a:extLst>
                  <a:ext uri="{FF2B5EF4-FFF2-40B4-BE49-F238E27FC236}">
                    <a16:creationId xmlns:a16="http://schemas.microsoft.com/office/drawing/2014/main" id="{FD246A19-5F89-D853-8B8E-BF0231384270}"/>
                  </a:ext>
                </a:extLst>
              </p:cNvPr>
              <p:cNvSpPr>
                <a:spLocks noChangeArrowheads="1"/>
              </p:cNvSpPr>
              <p:nvPr/>
            </p:nvSpPr>
            <p:spPr bwMode="auto">
              <a:xfrm>
                <a:off x="672" y="1248"/>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 name="Oval 20">
                <a:extLst>
                  <a:ext uri="{FF2B5EF4-FFF2-40B4-BE49-F238E27FC236}">
                    <a16:creationId xmlns:a16="http://schemas.microsoft.com/office/drawing/2014/main" id="{F1574E6C-DA51-1361-2CD9-7F4EBEC02DFD}"/>
                  </a:ext>
                </a:extLst>
              </p:cNvPr>
              <p:cNvSpPr>
                <a:spLocks noChangeArrowheads="1"/>
              </p:cNvSpPr>
              <p:nvPr/>
            </p:nvSpPr>
            <p:spPr bwMode="auto">
              <a:xfrm>
                <a:off x="672" y="1440"/>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 name="Oval 21">
                <a:extLst>
                  <a:ext uri="{FF2B5EF4-FFF2-40B4-BE49-F238E27FC236}">
                    <a16:creationId xmlns:a16="http://schemas.microsoft.com/office/drawing/2014/main" id="{CE3F5844-7CB2-746A-5358-B5C67CA9DEF5}"/>
                  </a:ext>
                </a:extLst>
              </p:cNvPr>
              <p:cNvSpPr>
                <a:spLocks noChangeArrowheads="1"/>
              </p:cNvSpPr>
              <p:nvPr/>
            </p:nvSpPr>
            <p:spPr bwMode="auto">
              <a:xfrm>
                <a:off x="672" y="1632"/>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 name="Oval 22">
                <a:extLst>
                  <a:ext uri="{FF2B5EF4-FFF2-40B4-BE49-F238E27FC236}">
                    <a16:creationId xmlns:a16="http://schemas.microsoft.com/office/drawing/2014/main" id="{14CC3CB5-2DDF-7406-CC8E-7D6BFDF49ADD}"/>
                  </a:ext>
                </a:extLst>
              </p:cNvPr>
              <p:cNvSpPr>
                <a:spLocks noChangeArrowheads="1"/>
              </p:cNvSpPr>
              <p:nvPr/>
            </p:nvSpPr>
            <p:spPr bwMode="auto">
              <a:xfrm>
                <a:off x="672" y="1824"/>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 name="Oval 23">
                <a:extLst>
                  <a:ext uri="{FF2B5EF4-FFF2-40B4-BE49-F238E27FC236}">
                    <a16:creationId xmlns:a16="http://schemas.microsoft.com/office/drawing/2014/main" id="{D5B41842-CA78-5832-816C-F9636E247CC6}"/>
                  </a:ext>
                </a:extLst>
              </p:cNvPr>
              <p:cNvSpPr>
                <a:spLocks noChangeArrowheads="1"/>
              </p:cNvSpPr>
              <p:nvPr/>
            </p:nvSpPr>
            <p:spPr bwMode="auto">
              <a:xfrm>
                <a:off x="912" y="1056"/>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 name="Oval 24">
                <a:extLst>
                  <a:ext uri="{FF2B5EF4-FFF2-40B4-BE49-F238E27FC236}">
                    <a16:creationId xmlns:a16="http://schemas.microsoft.com/office/drawing/2014/main" id="{7D03B35F-6EBF-7001-8F08-B9C2440C7454}"/>
                  </a:ext>
                </a:extLst>
              </p:cNvPr>
              <p:cNvSpPr>
                <a:spLocks noChangeArrowheads="1"/>
              </p:cNvSpPr>
              <p:nvPr/>
            </p:nvSpPr>
            <p:spPr bwMode="auto">
              <a:xfrm>
                <a:off x="912" y="1248"/>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 name="Oval 25">
                <a:extLst>
                  <a:ext uri="{FF2B5EF4-FFF2-40B4-BE49-F238E27FC236}">
                    <a16:creationId xmlns:a16="http://schemas.microsoft.com/office/drawing/2014/main" id="{9B7EBDE1-0DFB-49F0-971A-59A2CECBBF32}"/>
                  </a:ext>
                </a:extLst>
              </p:cNvPr>
              <p:cNvSpPr>
                <a:spLocks noChangeArrowheads="1"/>
              </p:cNvSpPr>
              <p:nvPr/>
            </p:nvSpPr>
            <p:spPr bwMode="auto">
              <a:xfrm>
                <a:off x="912" y="1440"/>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 name="Oval 26">
                <a:extLst>
                  <a:ext uri="{FF2B5EF4-FFF2-40B4-BE49-F238E27FC236}">
                    <a16:creationId xmlns:a16="http://schemas.microsoft.com/office/drawing/2014/main" id="{7D7F582F-9E5C-56DD-0D32-0C073DAFDD21}"/>
                  </a:ext>
                </a:extLst>
              </p:cNvPr>
              <p:cNvSpPr>
                <a:spLocks noChangeArrowheads="1"/>
              </p:cNvSpPr>
              <p:nvPr/>
            </p:nvSpPr>
            <p:spPr bwMode="auto">
              <a:xfrm>
                <a:off x="912" y="1632"/>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 name="Oval 27">
                <a:extLst>
                  <a:ext uri="{FF2B5EF4-FFF2-40B4-BE49-F238E27FC236}">
                    <a16:creationId xmlns:a16="http://schemas.microsoft.com/office/drawing/2014/main" id="{BAF75049-EA86-1324-A6BF-BB32F8B1EBFF}"/>
                  </a:ext>
                </a:extLst>
              </p:cNvPr>
              <p:cNvSpPr>
                <a:spLocks noChangeArrowheads="1"/>
              </p:cNvSpPr>
              <p:nvPr/>
            </p:nvSpPr>
            <p:spPr bwMode="auto">
              <a:xfrm>
                <a:off x="912" y="1824"/>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 name="Oval 28">
                <a:extLst>
                  <a:ext uri="{FF2B5EF4-FFF2-40B4-BE49-F238E27FC236}">
                    <a16:creationId xmlns:a16="http://schemas.microsoft.com/office/drawing/2014/main" id="{F674BB5A-1E12-EC80-4E26-E1E0C7C7EC8C}"/>
                  </a:ext>
                </a:extLst>
              </p:cNvPr>
              <p:cNvSpPr>
                <a:spLocks noChangeArrowheads="1"/>
              </p:cNvSpPr>
              <p:nvPr/>
            </p:nvSpPr>
            <p:spPr bwMode="auto">
              <a:xfrm>
                <a:off x="1152" y="1056"/>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 name="Oval 29">
                <a:extLst>
                  <a:ext uri="{FF2B5EF4-FFF2-40B4-BE49-F238E27FC236}">
                    <a16:creationId xmlns:a16="http://schemas.microsoft.com/office/drawing/2014/main" id="{39B27653-D3A4-D04D-BE8B-DF9BA9DFC6E0}"/>
                  </a:ext>
                </a:extLst>
              </p:cNvPr>
              <p:cNvSpPr>
                <a:spLocks noChangeArrowheads="1"/>
              </p:cNvSpPr>
              <p:nvPr/>
            </p:nvSpPr>
            <p:spPr bwMode="auto">
              <a:xfrm>
                <a:off x="1152" y="1248"/>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 name="Oval 30">
                <a:extLst>
                  <a:ext uri="{FF2B5EF4-FFF2-40B4-BE49-F238E27FC236}">
                    <a16:creationId xmlns:a16="http://schemas.microsoft.com/office/drawing/2014/main" id="{08275332-2AC4-4E32-0DC9-0AFB3F9F2186}"/>
                  </a:ext>
                </a:extLst>
              </p:cNvPr>
              <p:cNvSpPr>
                <a:spLocks noChangeArrowheads="1"/>
              </p:cNvSpPr>
              <p:nvPr/>
            </p:nvSpPr>
            <p:spPr bwMode="auto">
              <a:xfrm>
                <a:off x="1152" y="1440"/>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 name="Oval 31">
                <a:extLst>
                  <a:ext uri="{FF2B5EF4-FFF2-40B4-BE49-F238E27FC236}">
                    <a16:creationId xmlns:a16="http://schemas.microsoft.com/office/drawing/2014/main" id="{59D5EF51-CDA7-8535-F8B0-8C0DA486E5E1}"/>
                  </a:ext>
                </a:extLst>
              </p:cNvPr>
              <p:cNvSpPr>
                <a:spLocks noChangeArrowheads="1"/>
              </p:cNvSpPr>
              <p:nvPr/>
            </p:nvSpPr>
            <p:spPr bwMode="auto">
              <a:xfrm>
                <a:off x="1152" y="1632"/>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 name="Oval 32">
                <a:extLst>
                  <a:ext uri="{FF2B5EF4-FFF2-40B4-BE49-F238E27FC236}">
                    <a16:creationId xmlns:a16="http://schemas.microsoft.com/office/drawing/2014/main" id="{09A0C32A-18D8-B230-2E85-3B81DE7C237F}"/>
                  </a:ext>
                </a:extLst>
              </p:cNvPr>
              <p:cNvSpPr>
                <a:spLocks noChangeArrowheads="1"/>
              </p:cNvSpPr>
              <p:nvPr/>
            </p:nvSpPr>
            <p:spPr bwMode="auto">
              <a:xfrm>
                <a:off x="1152" y="1824"/>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 name="Oval 33">
                <a:extLst>
                  <a:ext uri="{FF2B5EF4-FFF2-40B4-BE49-F238E27FC236}">
                    <a16:creationId xmlns:a16="http://schemas.microsoft.com/office/drawing/2014/main" id="{D5F4427C-0EA9-5811-BB98-1D95EF7C7E31}"/>
                  </a:ext>
                </a:extLst>
              </p:cNvPr>
              <p:cNvSpPr>
                <a:spLocks noChangeArrowheads="1"/>
              </p:cNvSpPr>
              <p:nvPr/>
            </p:nvSpPr>
            <p:spPr bwMode="auto">
              <a:xfrm>
                <a:off x="1392" y="1056"/>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 name="Oval 34">
                <a:extLst>
                  <a:ext uri="{FF2B5EF4-FFF2-40B4-BE49-F238E27FC236}">
                    <a16:creationId xmlns:a16="http://schemas.microsoft.com/office/drawing/2014/main" id="{A574A900-F5C6-1B64-80FB-E2FF01FCA5CA}"/>
                  </a:ext>
                </a:extLst>
              </p:cNvPr>
              <p:cNvSpPr>
                <a:spLocks noChangeArrowheads="1"/>
              </p:cNvSpPr>
              <p:nvPr/>
            </p:nvSpPr>
            <p:spPr bwMode="auto">
              <a:xfrm>
                <a:off x="1392" y="1248"/>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 name="Oval 35">
                <a:extLst>
                  <a:ext uri="{FF2B5EF4-FFF2-40B4-BE49-F238E27FC236}">
                    <a16:creationId xmlns:a16="http://schemas.microsoft.com/office/drawing/2014/main" id="{3A7C7DD5-8A5C-1705-F4F7-8FA2AAF34614}"/>
                  </a:ext>
                </a:extLst>
              </p:cNvPr>
              <p:cNvSpPr>
                <a:spLocks noChangeArrowheads="1"/>
              </p:cNvSpPr>
              <p:nvPr/>
            </p:nvSpPr>
            <p:spPr bwMode="auto">
              <a:xfrm>
                <a:off x="1392" y="1440"/>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 name="Oval 36">
                <a:extLst>
                  <a:ext uri="{FF2B5EF4-FFF2-40B4-BE49-F238E27FC236}">
                    <a16:creationId xmlns:a16="http://schemas.microsoft.com/office/drawing/2014/main" id="{EA2BCC2A-4567-0202-0095-05495A49ED74}"/>
                  </a:ext>
                </a:extLst>
              </p:cNvPr>
              <p:cNvSpPr>
                <a:spLocks noChangeArrowheads="1"/>
              </p:cNvSpPr>
              <p:nvPr/>
            </p:nvSpPr>
            <p:spPr bwMode="auto">
              <a:xfrm>
                <a:off x="1392" y="1632"/>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 name="Oval 37">
                <a:extLst>
                  <a:ext uri="{FF2B5EF4-FFF2-40B4-BE49-F238E27FC236}">
                    <a16:creationId xmlns:a16="http://schemas.microsoft.com/office/drawing/2014/main" id="{37545A44-8177-4570-B3F1-CB7E884744D4}"/>
                  </a:ext>
                </a:extLst>
              </p:cNvPr>
              <p:cNvSpPr>
                <a:spLocks noChangeArrowheads="1"/>
              </p:cNvSpPr>
              <p:nvPr/>
            </p:nvSpPr>
            <p:spPr bwMode="auto">
              <a:xfrm>
                <a:off x="1392" y="1824"/>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 name="Oval 38">
                <a:extLst>
                  <a:ext uri="{FF2B5EF4-FFF2-40B4-BE49-F238E27FC236}">
                    <a16:creationId xmlns:a16="http://schemas.microsoft.com/office/drawing/2014/main" id="{3B1CE6D4-72D3-955D-A6EF-D58921D72F8D}"/>
                  </a:ext>
                </a:extLst>
              </p:cNvPr>
              <p:cNvSpPr>
                <a:spLocks noChangeArrowheads="1"/>
              </p:cNvSpPr>
              <p:nvPr/>
            </p:nvSpPr>
            <p:spPr bwMode="auto">
              <a:xfrm>
                <a:off x="1632" y="1056"/>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 name="Oval 39">
                <a:extLst>
                  <a:ext uri="{FF2B5EF4-FFF2-40B4-BE49-F238E27FC236}">
                    <a16:creationId xmlns:a16="http://schemas.microsoft.com/office/drawing/2014/main" id="{16D9B7C8-EDA1-89A3-C65E-B4781DACBF8B}"/>
                  </a:ext>
                </a:extLst>
              </p:cNvPr>
              <p:cNvSpPr>
                <a:spLocks noChangeArrowheads="1"/>
              </p:cNvSpPr>
              <p:nvPr/>
            </p:nvSpPr>
            <p:spPr bwMode="auto">
              <a:xfrm>
                <a:off x="1632" y="1248"/>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 name="Oval 40">
                <a:extLst>
                  <a:ext uri="{FF2B5EF4-FFF2-40B4-BE49-F238E27FC236}">
                    <a16:creationId xmlns:a16="http://schemas.microsoft.com/office/drawing/2014/main" id="{84925426-338A-EDE5-55E7-2C855903B8BA}"/>
                  </a:ext>
                </a:extLst>
              </p:cNvPr>
              <p:cNvSpPr>
                <a:spLocks noChangeArrowheads="1"/>
              </p:cNvSpPr>
              <p:nvPr/>
            </p:nvSpPr>
            <p:spPr bwMode="auto">
              <a:xfrm>
                <a:off x="1632" y="1440"/>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 name="Oval 41">
                <a:extLst>
                  <a:ext uri="{FF2B5EF4-FFF2-40B4-BE49-F238E27FC236}">
                    <a16:creationId xmlns:a16="http://schemas.microsoft.com/office/drawing/2014/main" id="{5CBF183A-6065-8965-0A8B-CDA21AD3254F}"/>
                  </a:ext>
                </a:extLst>
              </p:cNvPr>
              <p:cNvSpPr>
                <a:spLocks noChangeArrowheads="1"/>
              </p:cNvSpPr>
              <p:nvPr/>
            </p:nvSpPr>
            <p:spPr bwMode="auto">
              <a:xfrm>
                <a:off x="1632" y="1632"/>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 name="Oval 42">
                <a:extLst>
                  <a:ext uri="{FF2B5EF4-FFF2-40B4-BE49-F238E27FC236}">
                    <a16:creationId xmlns:a16="http://schemas.microsoft.com/office/drawing/2014/main" id="{4BA97C03-F6CF-302A-1AFD-EC7A9F4295AF}"/>
                  </a:ext>
                </a:extLst>
              </p:cNvPr>
              <p:cNvSpPr>
                <a:spLocks noChangeArrowheads="1"/>
              </p:cNvSpPr>
              <p:nvPr/>
            </p:nvSpPr>
            <p:spPr bwMode="auto">
              <a:xfrm>
                <a:off x="1632" y="1824"/>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 name="Oval 43">
                <a:extLst>
                  <a:ext uri="{FF2B5EF4-FFF2-40B4-BE49-F238E27FC236}">
                    <a16:creationId xmlns:a16="http://schemas.microsoft.com/office/drawing/2014/main" id="{C71527D9-A1A6-465D-3A97-1130356B3C18}"/>
                  </a:ext>
                </a:extLst>
              </p:cNvPr>
              <p:cNvSpPr>
                <a:spLocks noChangeArrowheads="1"/>
              </p:cNvSpPr>
              <p:nvPr/>
            </p:nvSpPr>
            <p:spPr bwMode="auto">
              <a:xfrm>
                <a:off x="1872" y="1056"/>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 name="Oval 44">
                <a:extLst>
                  <a:ext uri="{FF2B5EF4-FFF2-40B4-BE49-F238E27FC236}">
                    <a16:creationId xmlns:a16="http://schemas.microsoft.com/office/drawing/2014/main" id="{EBB4BFB0-195E-27F0-B4BC-E8B282168E2F}"/>
                  </a:ext>
                </a:extLst>
              </p:cNvPr>
              <p:cNvSpPr>
                <a:spLocks noChangeArrowheads="1"/>
              </p:cNvSpPr>
              <p:nvPr/>
            </p:nvSpPr>
            <p:spPr bwMode="auto">
              <a:xfrm>
                <a:off x="1872" y="1248"/>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 name="Oval 45">
                <a:extLst>
                  <a:ext uri="{FF2B5EF4-FFF2-40B4-BE49-F238E27FC236}">
                    <a16:creationId xmlns:a16="http://schemas.microsoft.com/office/drawing/2014/main" id="{B253AD0B-A571-172C-DAA7-DBADEC7271A0}"/>
                  </a:ext>
                </a:extLst>
              </p:cNvPr>
              <p:cNvSpPr>
                <a:spLocks noChangeArrowheads="1"/>
              </p:cNvSpPr>
              <p:nvPr/>
            </p:nvSpPr>
            <p:spPr bwMode="auto">
              <a:xfrm>
                <a:off x="1872" y="1440"/>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 name="Oval 46">
                <a:extLst>
                  <a:ext uri="{FF2B5EF4-FFF2-40B4-BE49-F238E27FC236}">
                    <a16:creationId xmlns:a16="http://schemas.microsoft.com/office/drawing/2014/main" id="{278175BB-4AA8-9140-CC7B-4F43F7E65061}"/>
                  </a:ext>
                </a:extLst>
              </p:cNvPr>
              <p:cNvSpPr>
                <a:spLocks noChangeArrowheads="1"/>
              </p:cNvSpPr>
              <p:nvPr/>
            </p:nvSpPr>
            <p:spPr bwMode="auto">
              <a:xfrm>
                <a:off x="1872" y="1632"/>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 name="Oval 47">
                <a:extLst>
                  <a:ext uri="{FF2B5EF4-FFF2-40B4-BE49-F238E27FC236}">
                    <a16:creationId xmlns:a16="http://schemas.microsoft.com/office/drawing/2014/main" id="{62FCA69F-1C1C-8CC3-F8E7-87FA1FA0EC86}"/>
                  </a:ext>
                </a:extLst>
              </p:cNvPr>
              <p:cNvSpPr>
                <a:spLocks noChangeArrowheads="1"/>
              </p:cNvSpPr>
              <p:nvPr/>
            </p:nvSpPr>
            <p:spPr bwMode="auto">
              <a:xfrm>
                <a:off x="1872" y="1824"/>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0" name="Oval 48">
              <a:extLst>
                <a:ext uri="{FF2B5EF4-FFF2-40B4-BE49-F238E27FC236}">
                  <a16:creationId xmlns:a16="http://schemas.microsoft.com/office/drawing/2014/main" id="{C3DD9469-FCC0-D7E5-2FE5-5A0DB67B89A5}"/>
                </a:ext>
              </a:extLst>
            </p:cNvPr>
            <p:cNvSpPr>
              <a:spLocks noChangeArrowheads="1"/>
            </p:cNvSpPr>
            <p:nvPr/>
          </p:nvSpPr>
          <p:spPr bwMode="auto">
            <a:xfrm>
              <a:off x="1008" y="1728"/>
              <a:ext cx="96" cy="96"/>
            </a:xfrm>
            <a:prstGeom prst="ellipse">
              <a:avLst/>
            </a:prstGeom>
            <a:solidFill>
              <a:srgbClr val="FF0000"/>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 name="Oval 49">
              <a:extLst>
                <a:ext uri="{FF2B5EF4-FFF2-40B4-BE49-F238E27FC236}">
                  <a16:creationId xmlns:a16="http://schemas.microsoft.com/office/drawing/2014/main" id="{F5F42B83-AAB1-9C03-4FFD-AA88E6712BB1}"/>
                </a:ext>
              </a:extLst>
            </p:cNvPr>
            <p:cNvSpPr>
              <a:spLocks noChangeArrowheads="1"/>
            </p:cNvSpPr>
            <p:nvPr/>
          </p:nvSpPr>
          <p:spPr bwMode="auto">
            <a:xfrm>
              <a:off x="528" y="1344"/>
              <a:ext cx="96" cy="96"/>
            </a:xfrm>
            <a:prstGeom prst="ellipse">
              <a:avLst/>
            </a:prstGeom>
            <a:solidFill>
              <a:srgbClr val="FF0000"/>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 name="Oval 50">
              <a:extLst>
                <a:ext uri="{FF2B5EF4-FFF2-40B4-BE49-F238E27FC236}">
                  <a16:creationId xmlns:a16="http://schemas.microsoft.com/office/drawing/2014/main" id="{868C9F01-6927-3D0C-8587-695671697BB1}"/>
                </a:ext>
              </a:extLst>
            </p:cNvPr>
            <p:cNvSpPr>
              <a:spLocks noChangeArrowheads="1"/>
            </p:cNvSpPr>
            <p:nvPr/>
          </p:nvSpPr>
          <p:spPr bwMode="auto">
            <a:xfrm>
              <a:off x="1248" y="1152"/>
              <a:ext cx="96" cy="96"/>
            </a:xfrm>
            <a:prstGeom prst="ellipse">
              <a:avLst/>
            </a:prstGeom>
            <a:solidFill>
              <a:srgbClr val="FF0000"/>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04" name="Rectangle 158">
            <a:extLst>
              <a:ext uri="{FF2B5EF4-FFF2-40B4-BE49-F238E27FC236}">
                <a16:creationId xmlns:a16="http://schemas.microsoft.com/office/drawing/2014/main" id="{1B8E6D43-FF40-D3BE-488D-3BEB47ACC413}"/>
              </a:ext>
            </a:extLst>
          </p:cNvPr>
          <p:cNvSpPr>
            <a:spLocks noChangeArrowheads="1"/>
          </p:cNvSpPr>
          <p:nvPr/>
        </p:nvSpPr>
        <p:spPr bwMode="auto">
          <a:xfrm>
            <a:off x="1834089" y="4103079"/>
            <a:ext cx="2702478" cy="2554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sz="1600">
                <a:latin typeface="Verdana" charset="0"/>
              </a:rPr>
              <a:t>Elastic energy of waves is consumed in dissipative processes (</a:t>
            </a:r>
            <a:r>
              <a:rPr lang="en-US" sz="1600" i="1" err="1">
                <a:latin typeface="Verdana" charset="0"/>
              </a:rPr>
              <a:t>Knopoff</a:t>
            </a:r>
            <a:r>
              <a:rPr lang="en-US" sz="1600" i="1">
                <a:latin typeface="Verdana" charset="0"/>
              </a:rPr>
              <a:t>, 1964</a:t>
            </a:r>
            <a:r>
              <a:rPr lang="en-US" sz="1600">
                <a:latin typeface="Verdana" charset="0"/>
              </a:rPr>
              <a:t>)</a:t>
            </a:r>
            <a:endParaRPr lang="en-US" sz="2000">
              <a:latin typeface="Verdana" charset="0"/>
            </a:endParaRPr>
          </a:p>
          <a:p>
            <a:pPr eaLnBrk="0" hangingPunct="0"/>
            <a:endParaRPr lang="en-US" sz="1600">
              <a:latin typeface="Verdana" charset="0"/>
            </a:endParaRPr>
          </a:p>
          <a:p>
            <a:pPr eaLnBrk="0" hangingPunct="0"/>
            <a:r>
              <a:rPr lang="en-US" sz="1600">
                <a:latin typeface="Verdana" charset="0"/>
              </a:rPr>
              <a:t>Many different dissipation mechanisms exist in the mantle </a:t>
            </a:r>
          </a:p>
          <a:p>
            <a:pPr eaLnBrk="0" hangingPunct="0"/>
            <a:r>
              <a:rPr lang="en-US" sz="1600" i="1">
                <a:latin typeface="Verdana" charset="0"/>
              </a:rPr>
              <a:t>(e.g. Jackson and Anderson 1970)</a:t>
            </a:r>
            <a:endParaRPr lang="fr-FR" sz="1600" i="1">
              <a:latin typeface="Verdana" charset="0"/>
            </a:endParaRPr>
          </a:p>
        </p:txBody>
      </p:sp>
    </p:spTree>
    <p:extLst>
      <p:ext uri="{BB962C8B-B14F-4D97-AF65-F5344CB8AC3E}">
        <p14:creationId xmlns:p14="http://schemas.microsoft.com/office/powerpoint/2010/main" val="1788189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D82F8-0786-5CAE-EF54-CCDFB86D9295}"/>
              </a:ext>
            </a:extLst>
          </p:cNvPr>
          <p:cNvSpPr>
            <a:spLocks noGrp="1"/>
          </p:cNvSpPr>
          <p:nvPr>
            <p:ph type="title"/>
          </p:nvPr>
        </p:nvSpPr>
        <p:spPr/>
        <p:txBody>
          <a:bodyPr/>
          <a:lstStyle/>
          <a:p>
            <a:r>
              <a:rPr lang="en-US"/>
              <a:t>Microscopic attenuation mechanisms</a:t>
            </a:r>
          </a:p>
        </p:txBody>
      </p:sp>
      <p:sp>
        <p:nvSpPr>
          <p:cNvPr id="3" name="Line 3">
            <a:extLst>
              <a:ext uri="{FF2B5EF4-FFF2-40B4-BE49-F238E27FC236}">
                <a16:creationId xmlns:a16="http://schemas.microsoft.com/office/drawing/2014/main" id="{85024A33-E17B-8A8C-B064-3E8B81D5E554}"/>
              </a:ext>
            </a:extLst>
          </p:cNvPr>
          <p:cNvSpPr>
            <a:spLocks noChangeShapeType="1"/>
          </p:cNvSpPr>
          <p:nvPr/>
        </p:nvSpPr>
        <p:spPr bwMode="auto">
          <a:xfrm>
            <a:off x="5410200" y="4366109"/>
            <a:ext cx="14478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 name="Rectangle 4">
            <a:extLst>
              <a:ext uri="{FF2B5EF4-FFF2-40B4-BE49-F238E27FC236}">
                <a16:creationId xmlns:a16="http://schemas.microsoft.com/office/drawing/2014/main" id="{5941C72D-C0FE-6F78-0E56-B9EEA00E16B5}"/>
              </a:ext>
            </a:extLst>
          </p:cNvPr>
          <p:cNvSpPr>
            <a:spLocks noChangeArrowheads="1"/>
          </p:cNvSpPr>
          <p:nvPr/>
        </p:nvSpPr>
        <p:spPr bwMode="auto">
          <a:xfrm>
            <a:off x="5290281" y="4412330"/>
            <a:ext cx="1733231"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1400">
                <a:solidFill>
                  <a:schemeClr val="accent2"/>
                </a:solidFill>
                <a:latin typeface="Verdana" charset="0"/>
              </a:rPr>
              <a:t>external gradient</a:t>
            </a:r>
            <a:endParaRPr lang="fr-FR" sz="1400">
              <a:solidFill>
                <a:schemeClr val="accent2"/>
              </a:solidFill>
              <a:latin typeface="Verdana" charset="0"/>
            </a:endParaRPr>
          </a:p>
        </p:txBody>
      </p:sp>
      <p:grpSp>
        <p:nvGrpSpPr>
          <p:cNvPr id="5" name="Group 52">
            <a:extLst>
              <a:ext uri="{FF2B5EF4-FFF2-40B4-BE49-F238E27FC236}">
                <a16:creationId xmlns:a16="http://schemas.microsoft.com/office/drawing/2014/main" id="{0187CBC8-A610-4F98-3CDA-4671400DC447}"/>
              </a:ext>
            </a:extLst>
          </p:cNvPr>
          <p:cNvGrpSpPr>
            <a:grpSpLocks/>
          </p:cNvGrpSpPr>
          <p:nvPr/>
        </p:nvGrpSpPr>
        <p:grpSpPr bwMode="auto">
          <a:xfrm>
            <a:off x="4535484" y="344775"/>
            <a:ext cx="3042666" cy="1104"/>
            <a:chOff x="2064" y="960"/>
            <a:chExt cx="1584" cy="1104"/>
          </a:xfrm>
        </p:grpSpPr>
        <p:sp>
          <p:nvSpPr>
            <p:cNvPr id="6" name="Line 53">
              <a:extLst>
                <a:ext uri="{FF2B5EF4-FFF2-40B4-BE49-F238E27FC236}">
                  <a16:creationId xmlns:a16="http://schemas.microsoft.com/office/drawing/2014/main" id="{40A690F9-6BCF-5493-AE07-EF8C3BBEECDE}"/>
                </a:ext>
              </a:extLst>
            </p:cNvPr>
            <p:cNvSpPr>
              <a:spLocks noChangeShapeType="1"/>
            </p:cNvSpPr>
            <p:nvPr/>
          </p:nvSpPr>
          <p:spPr bwMode="auto">
            <a:xfrm>
              <a:off x="2064" y="1104"/>
              <a:ext cx="1584"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Line 54">
              <a:extLst>
                <a:ext uri="{FF2B5EF4-FFF2-40B4-BE49-F238E27FC236}">
                  <a16:creationId xmlns:a16="http://schemas.microsoft.com/office/drawing/2014/main" id="{0593B285-9FC9-AF36-75D8-E2F9CC7DF1B0}"/>
                </a:ext>
              </a:extLst>
            </p:cNvPr>
            <p:cNvSpPr>
              <a:spLocks noChangeShapeType="1"/>
            </p:cNvSpPr>
            <p:nvPr/>
          </p:nvSpPr>
          <p:spPr bwMode="auto">
            <a:xfrm>
              <a:off x="2064" y="1296"/>
              <a:ext cx="1584"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Line 55">
              <a:extLst>
                <a:ext uri="{FF2B5EF4-FFF2-40B4-BE49-F238E27FC236}">
                  <a16:creationId xmlns:a16="http://schemas.microsoft.com/office/drawing/2014/main" id="{9EF7E544-E384-235C-E010-E7C21BABC530}"/>
                </a:ext>
              </a:extLst>
            </p:cNvPr>
            <p:cNvSpPr>
              <a:spLocks noChangeShapeType="1"/>
            </p:cNvSpPr>
            <p:nvPr/>
          </p:nvSpPr>
          <p:spPr bwMode="auto">
            <a:xfrm>
              <a:off x="2064" y="1488"/>
              <a:ext cx="1584"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Line 56">
              <a:extLst>
                <a:ext uri="{FF2B5EF4-FFF2-40B4-BE49-F238E27FC236}">
                  <a16:creationId xmlns:a16="http://schemas.microsoft.com/office/drawing/2014/main" id="{CCD6B1E5-95DA-B22C-2CF4-F0455DE9C5B9}"/>
                </a:ext>
              </a:extLst>
            </p:cNvPr>
            <p:cNvSpPr>
              <a:spLocks noChangeShapeType="1"/>
            </p:cNvSpPr>
            <p:nvPr/>
          </p:nvSpPr>
          <p:spPr bwMode="auto">
            <a:xfrm>
              <a:off x="2064" y="1680"/>
              <a:ext cx="1584"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Line 57">
              <a:extLst>
                <a:ext uri="{FF2B5EF4-FFF2-40B4-BE49-F238E27FC236}">
                  <a16:creationId xmlns:a16="http://schemas.microsoft.com/office/drawing/2014/main" id="{71D3A77D-C44C-EBCB-5E38-4925F1113F34}"/>
                </a:ext>
              </a:extLst>
            </p:cNvPr>
            <p:cNvSpPr>
              <a:spLocks noChangeShapeType="1"/>
            </p:cNvSpPr>
            <p:nvPr/>
          </p:nvSpPr>
          <p:spPr bwMode="auto">
            <a:xfrm>
              <a:off x="2064" y="1872"/>
              <a:ext cx="1584"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Line 58">
              <a:extLst>
                <a:ext uri="{FF2B5EF4-FFF2-40B4-BE49-F238E27FC236}">
                  <a16:creationId xmlns:a16="http://schemas.microsoft.com/office/drawing/2014/main" id="{CB54AA6B-BC3A-D123-7CE5-953AFEADAEE9}"/>
                </a:ext>
              </a:extLst>
            </p:cNvPr>
            <p:cNvSpPr>
              <a:spLocks noChangeShapeType="1"/>
            </p:cNvSpPr>
            <p:nvPr/>
          </p:nvSpPr>
          <p:spPr bwMode="auto">
            <a:xfrm>
              <a:off x="2256" y="960"/>
              <a:ext cx="0" cy="110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Line 59">
              <a:extLst>
                <a:ext uri="{FF2B5EF4-FFF2-40B4-BE49-F238E27FC236}">
                  <a16:creationId xmlns:a16="http://schemas.microsoft.com/office/drawing/2014/main" id="{76E1C45F-41FC-470D-E35A-4D2995A0F316}"/>
                </a:ext>
              </a:extLst>
            </p:cNvPr>
            <p:cNvSpPr>
              <a:spLocks noChangeShapeType="1"/>
            </p:cNvSpPr>
            <p:nvPr/>
          </p:nvSpPr>
          <p:spPr bwMode="auto">
            <a:xfrm>
              <a:off x="2496" y="960"/>
              <a:ext cx="0" cy="110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Line 60">
              <a:extLst>
                <a:ext uri="{FF2B5EF4-FFF2-40B4-BE49-F238E27FC236}">
                  <a16:creationId xmlns:a16="http://schemas.microsoft.com/office/drawing/2014/main" id="{4CBEBA0B-8491-9C44-9757-E0D492E0972E}"/>
                </a:ext>
              </a:extLst>
            </p:cNvPr>
            <p:cNvSpPr>
              <a:spLocks noChangeShapeType="1"/>
            </p:cNvSpPr>
            <p:nvPr/>
          </p:nvSpPr>
          <p:spPr bwMode="auto">
            <a:xfrm>
              <a:off x="2736" y="960"/>
              <a:ext cx="0" cy="110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Line 61">
              <a:extLst>
                <a:ext uri="{FF2B5EF4-FFF2-40B4-BE49-F238E27FC236}">
                  <a16:creationId xmlns:a16="http://schemas.microsoft.com/office/drawing/2014/main" id="{5CF2D4E5-C444-5B62-5A05-E5D941996E5A}"/>
                </a:ext>
              </a:extLst>
            </p:cNvPr>
            <p:cNvSpPr>
              <a:spLocks noChangeShapeType="1"/>
            </p:cNvSpPr>
            <p:nvPr/>
          </p:nvSpPr>
          <p:spPr bwMode="auto">
            <a:xfrm>
              <a:off x="2976" y="960"/>
              <a:ext cx="0" cy="110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Line 62">
              <a:extLst>
                <a:ext uri="{FF2B5EF4-FFF2-40B4-BE49-F238E27FC236}">
                  <a16:creationId xmlns:a16="http://schemas.microsoft.com/office/drawing/2014/main" id="{50CB6333-7E87-7937-5307-4883CEFC3185}"/>
                </a:ext>
              </a:extLst>
            </p:cNvPr>
            <p:cNvSpPr>
              <a:spLocks noChangeShapeType="1"/>
            </p:cNvSpPr>
            <p:nvPr/>
          </p:nvSpPr>
          <p:spPr bwMode="auto">
            <a:xfrm>
              <a:off x="3216" y="960"/>
              <a:ext cx="0" cy="110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Line 63">
              <a:extLst>
                <a:ext uri="{FF2B5EF4-FFF2-40B4-BE49-F238E27FC236}">
                  <a16:creationId xmlns:a16="http://schemas.microsoft.com/office/drawing/2014/main" id="{D01D6962-0C12-BF05-D3BB-A275CD14822A}"/>
                </a:ext>
              </a:extLst>
            </p:cNvPr>
            <p:cNvSpPr>
              <a:spLocks noChangeShapeType="1"/>
            </p:cNvSpPr>
            <p:nvPr/>
          </p:nvSpPr>
          <p:spPr bwMode="auto">
            <a:xfrm>
              <a:off x="3456" y="960"/>
              <a:ext cx="0" cy="110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Oval 64">
              <a:extLst>
                <a:ext uri="{FF2B5EF4-FFF2-40B4-BE49-F238E27FC236}">
                  <a16:creationId xmlns:a16="http://schemas.microsoft.com/office/drawing/2014/main" id="{1DDEAA94-8D1E-B3E0-49B8-A8B2EF8C0DF1}"/>
                </a:ext>
              </a:extLst>
            </p:cNvPr>
            <p:cNvSpPr>
              <a:spLocks noChangeArrowheads="1"/>
            </p:cNvSpPr>
            <p:nvPr/>
          </p:nvSpPr>
          <p:spPr bwMode="auto">
            <a:xfrm>
              <a:off x="2208" y="1056"/>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Oval 65">
              <a:extLst>
                <a:ext uri="{FF2B5EF4-FFF2-40B4-BE49-F238E27FC236}">
                  <a16:creationId xmlns:a16="http://schemas.microsoft.com/office/drawing/2014/main" id="{089D5155-39D1-694F-A003-C4065B50C79B}"/>
                </a:ext>
              </a:extLst>
            </p:cNvPr>
            <p:cNvSpPr>
              <a:spLocks noChangeArrowheads="1"/>
            </p:cNvSpPr>
            <p:nvPr/>
          </p:nvSpPr>
          <p:spPr bwMode="auto">
            <a:xfrm>
              <a:off x="2208" y="1248"/>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Oval 66">
              <a:extLst>
                <a:ext uri="{FF2B5EF4-FFF2-40B4-BE49-F238E27FC236}">
                  <a16:creationId xmlns:a16="http://schemas.microsoft.com/office/drawing/2014/main" id="{9E34DC95-1B47-0316-EF12-5184DB666F9A}"/>
                </a:ext>
              </a:extLst>
            </p:cNvPr>
            <p:cNvSpPr>
              <a:spLocks noChangeArrowheads="1"/>
            </p:cNvSpPr>
            <p:nvPr/>
          </p:nvSpPr>
          <p:spPr bwMode="auto">
            <a:xfrm>
              <a:off x="2208" y="1440"/>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Oval 67">
              <a:extLst>
                <a:ext uri="{FF2B5EF4-FFF2-40B4-BE49-F238E27FC236}">
                  <a16:creationId xmlns:a16="http://schemas.microsoft.com/office/drawing/2014/main" id="{8861D0B3-19ED-ACB2-A559-E0F171A1BF77}"/>
                </a:ext>
              </a:extLst>
            </p:cNvPr>
            <p:cNvSpPr>
              <a:spLocks noChangeArrowheads="1"/>
            </p:cNvSpPr>
            <p:nvPr/>
          </p:nvSpPr>
          <p:spPr bwMode="auto">
            <a:xfrm>
              <a:off x="2208" y="1632"/>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Oval 68">
              <a:extLst>
                <a:ext uri="{FF2B5EF4-FFF2-40B4-BE49-F238E27FC236}">
                  <a16:creationId xmlns:a16="http://schemas.microsoft.com/office/drawing/2014/main" id="{D50DEF88-EE31-6FE3-70B4-70F74C783A3D}"/>
                </a:ext>
              </a:extLst>
            </p:cNvPr>
            <p:cNvSpPr>
              <a:spLocks noChangeArrowheads="1"/>
            </p:cNvSpPr>
            <p:nvPr/>
          </p:nvSpPr>
          <p:spPr bwMode="auto">
            <a:xfrm>
              <a:off x="2208" y="1824"/>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Oval 69">
              <a:extLst>
                <a:ext uri="{FF2B5EF4-FFF2-40B4-BE49-F238E27FC236}">
                  <a16:creationId xmlns:a16="http://schemas.microsoft.com/office/drawing/2014/main" id="{1D55322E-5274-724E-05FF-81F427428441}"/>
                </a:ext>
              </a:extLst>
            </p:cNvPr>
            <p:cNvSpPr>
              <a:spLocks noChangeArrowheads="1"/>
            </p:cNvSpPr>
            <p:nvPr/>
          </p:nvSpPr>
          <p:spPr bwMode="auto">
            <a:xfrm>
              <a:off x="2448" y="1056"/>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Oval 70">
              <a:extLst>
                <a:ext uri="{FF2B5EF4-FFF2-40B4-BE49-F238E27FC236}">
                  <a16:creationId xmlns:a16="http://schemas.microsoft.com/office/drawing/2014/main" id="{2CF7ED59-F315-877C-3808-858B7145D547}"/>
                </a:ext>
              </a:extLst>
            </p:cNvPr>
            <p:cNvSpPr>
              <a:spLocks noChangeArrowheads="1"/>
            </p:cNvSpPr>
            <p:nvPr/>
          </p:nvSpPr>
          <p:spPr bwMode="auto">
            <a:xfrm>
              <a:off x="2448" y="1200"/>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Oval 71">
              <a:extLst>
                <a:ext uri="{FF2B5EF4-FFF2-40B4-BE49-F238E27FC236}">
                  <a16:creationId xmlns:a16="http://schemas.microsoft.com/office/drawing/2014/main" id="{43B71DB6-5260-820D-82C1-71CF23BB6890}"/>
                </a:ext>
              </a:extLst>
            </p:cNvPr>
            <p:cNvSpPr>
              <a:spLocks noChangeArrowheads="1"/>
            </p:cNvSpPr>
            <p:nvPr/>
          </p:nvSpPr>
          <p:spPr bwMode="auto">
            <a:xfrm>
              <a:off x="2448" y="1488"/>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Oval 72">
              <a:extLst>
                <a:ext uri="{FF2B5EF4-FFF2-40B4-BE49-F238E27FC236}">
                  <a16:creationId xmlns:a16="http://schemas.microsoft.com/office/drawing/2014/main" id="{BC6C2A37-9B63-305E-C076-088A17C6161D}"/>
                </a:ext>
              </a:extLst>
            </p:cNvPr>
            <p:cNvSpPr>
              <a:spLocks noChangeArrowheads="1"/>
            </p:cNvSpPr>
            <p:nvPr/>
          </p:nvSpPr>
          <p:spPr bwMode="auto">
            <a:xfrm>
              <a:off x="2448" y="1632"/>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Oval 73">
              <a:extLst>
                <a:ext uri="{FF2B5EF4-FFF2-40B4-BE49-F238E27FC236}">
                  <a16:creationId xmlns:a16="http://schemas.microsoft.com/office/drawing/2014/main" id="{240586A5-3C1A-352D-9EDC-CC7210E7640C}"/>
                </a:ext>
              </a:extLst>
            </p:cNvPr>
            <p:cNvSpPr>
              <a:spLocks noChangeArrowheads="1"/>
            </p:cNvSpPr>
            <p:nvPr/>
          </p:nvSpPr>
          <p:spPr bwMode="auto">
            <a:xfrm>
              <a:off x="2448" y="1824"/>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Oval 74">
              <a:extLst>
                <a:ext uri="{FF2B5EF4-FFF2-40B4-BE49-F238E27FC236}">
                  <a16:creationId xmlns:a16="http://schemas.microsoft.com/office/drawing/2014/main" id="{7F77FC1E-4096-DBE1-A6DC-927918149641}"/>
                </a:ext>
              </a:extLst>
            </p:cNvPr>
            <p:cNvSpPr>
              <a:spLocks noChangeArrowheads="1"/>
            </p:cNvSpPr>
            <p:nvPr/>
          </p:nvSpPr>
          <p:spPr bwMode="auto">
            <a:xfrm>
              <a:off x="2688" y="1056"/>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Oval 75">
              <a:extLst>
                <a:ext uri="{FF2B5EF4-FFF2-40B4-BE49-F238E27FC236}">
                  <a16:creationId xmlns:a16="http://schemas.microsoft.com/office/drawing/2014/main" id="{9A474F46-D2A7-0233-B62D-079E26E5910E}"/>
                </a:ext>
              </a:extLst>
            </p:cNvPr>
            <p:cNvSpPr>
              <a:spLocks noChangeArrowheads="1"/>
            </p:cNvSpPr>
            <p:nvPr/>
          </p:nvSpPr>
          <p:spPr bwMode="auto">
            <a:xfrm>
              <a:off x="2688" y="1248"/>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Oval 76">
              <a:extLst>
                <a:ext uri="{FF2B5EF4-FFF2-40B4-BE49-F238E27FC236}">
                  <a16:creationId xmlns:a16="http://schemas.microsoft.com/office/drawing/2014/main" id="{DDA57129-B17F-EFFE-D0D9-6C4C2CEAF85D}"/>
                </a:ext>
              </a:extLst>
            </p:cNvPr>
            <p:cNvSpPr>
              <a:spLocks noChangeArrowheads="1"/>
            </p:cNvSpPr>
            <p:nvPr/>
          </p:nvSpPr>
          <p:spPr bwMode="auto">
            <a:xfrm>
              <a:off x="2688" y="1440"/>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Oval 77">
              <a:extLst>
                <a:ext uri="{FF2B5EF4-FFF2-40B4-BE49-F238E27FC236}">
                  <a16:creationId xmlns:a16="http://schemas.microsoft.com/office/drawing/2014/main" id="{8E6E1C11-D601-5180-06D5-B770835B7E7B}"/>
                </a:ext>
              </a:extLst>
            </p:cNvPr>
            <p:cNvSpPr>
              <a:spLocks noChangeArrowheads="1"/>
            </p:cNvSpPr>
            <p:nvPr/>
          </p:nvSpPr>
          <p:spPr bwMode="auto">
            <a:xfrm>
              <a:off x="2688" y="1632"/>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Oval 78">
              <a:extLst>
                <a:ext uri="{FF2B5EF4-FFF2-40B4-BE49-F238E27FC236}">
                  <a16:creationId xmlns:a16="http://schemas.microsoft.com/office/drawing/2014/main" id="{61077522-6EB7-06F7-D257-B969E0609ED9}"/>
                </a:ext>
              </a:extLst>
            </p:cNvPr>
            <p:cNvSpPr>
              <a:spLocks noChangeArrowheads="1"/>
            </p:cNvSpPr>
            <p:nvPr/>
          </p:nvSpPr>
          <p:spPr bwMode="auto">
            <a:xfrm>
              <a:off x="2688" y="1824"/>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Oval 79">
              <a:extLst>
                <a:ext uri="{FF2B5EF4-FFF2-40B4-BE49-F238E27FC236}">
                  <a16:creationId xmlns:a16="http://schemas.microsoft.com/office/drawing/2014/main" id="{9899BCCE-3882-7BD3-44EA-88A80E610C66}"/>
                </a:ext>
              </a:extLst>
            </p:cNvPr>
            <p:cNvSpPr>
              <a:spLocks noChangeArrowheads="1"/>
            </p:cNvSpPr>
            <p:nvPr/>
          </p:nvSpPr>
          <p:spPr bwMode="auto">
            <a:xfrm>
              <a:off x="2928" y="1056"/>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Oval 80">
              <a:extLst>
                <a:ext uri="{FF2B5EF4-FFF2-40B4-BE49-F238E27FC236}">
                  <a16:creationId xmlns:a16="http://schemas.microsoft.com/office/drawing/2014/main" id="{F66E09EC-01C0-9EB0-2027-F2950641B73D}"/>
                </a:ext>
              </a:extLst>
            </p:cNvPr>
            <p:cNvSpPr>
              <a:spLocks noChangeArrowheads="1"/>
            </p:cNvSpPr>
            <p:nvPr/>
          </p:nvSpPr>
          <p:spPr bwMode="auto">
            <a:xfrm>
              <a:off x="2928" y="1248"/>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Oval 81">
              <a:extLst>
                <a:ext uri="{FF2B5EF4-FFF2-40B4-BE49-F238E27FC236}">
                  <a16:creationId xmlns:a16="http://schemas.microsoft.com/office/drawing/2014/main" id="{8BB0D43D-09FF-10C6-A104-B4C160B5C6F6}"/>
                </a:ext>
              </a:extLst>
            </p:cNvPr>
            <p:cNvSpPr>
              <a:spLocks noChangeArrowheads="1"/>
            </p:cNvSpPr>
            <p:nvPr/>
          </p:nvSpPr>
          <p:spPr bwMode="auto">
            <a:xfrm>
              <a:off x="2928" y="1440"/>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Oval 82">
              <a:extLst>
                <a:ext uri="{FF2B5EF4-FFF2-40B4-BE49-F238E27FC236}">
                  <a16:creationId xmlns:a16="http://schemas.microsoft.com/office/drawing/2014/main" id="{0B6027C6-80F3-0CC8-9438-F2B1FBB4ABB7}"/>
                </a:ext>
              </a:extLst>
            </p:cNvPr>
            <p:cNvSpPr>
              <a:spLocks noChangeArrowheads="1"/>
            </p:cNvSpPr>
            <p:nvPr/>
          </p:nvSpPr>
          <p:spPr bwMode="auto">
            <a:xfrm>
              <a:off x="2928" y="1584"/>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Oval 83">
              <a:extLst>
                <a:ext uri="{FF2B5EF4-FFF2-40B4-BE49-F238E27FC236}">
                  <a16:creationId xmlns:a16="http://schemas.microsoft.com/office/drawing/2014/main" id="{194051CE-2DD3-26A3-2B74-C532A5E04AC6}"/>
                </a:ext>
              </a:extLst>
            </p:cNvPr>
            <p:cNvSpPr>
              <a:spLocks noChangeArrowheads="1"/>
            </p:cNvSpPr>
            <p:nvPr/>
          </p:nvSpPr>
          <p:spPr bwMode="auto">
            <a:xfrm>
              <a:off x="2928" y="1872"/>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Oval 84">
              <a:extLst>
                <a:ext uri="{FF2B5EF4-FFF2-40B4-BE49-F238E27FC236}">
                  <a16:creationId xmlns:a16="http://schemas.microsoft.com/office/drawing/2014/main" id="{2F333ECA-C744-EA3F-9CCC-544BD774DCD1}"/>
                </a:ext>
              </a:extLst>
            </p:cNvPr>
            <p:cNvSpPr>
              <a:spLocks noChangeArrowheads="1"/>
            </p:cNvSpPr>
            <p:nvPr/>
          </p:nvSpPr>
          <p:spPr bwMode="auto">
            <a:xfrm>
              <a:off x="3168" y="1008"/>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Oval 85">
              <a:extLst>
                <a:ext uri="{FF2B5EF4-FFF2-40B4-BE49-F238E27FC236}">
                  <a16:creationId xmlns:a16="http://schemas.microsoft.com/office/drawing/2014/main" id="{C2A844A5-C370-87BD-F7BF-05F390BA9F7F}"/>
                </a:ext>
              </a:extLst>
            </p:cNvPr>
            <p:cNvSpPr>
              <a:spLocks noChangeArrowheads="1"/>
            </p:cNvSpPr>
            <p:nvPr/>
          </p:nvSpPr>
          <p:spPr bwMode="auto">
            <a:xfrm>
              <a:off x="3168" y="1296"/>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Oval 86">
              <a:extLst>
                <a:ext uri="{FF2B5EF4-FFF2-40B4-BE49-F238E27FC236}">
                  <a16:creationId xmlns:a16="http://schemas.microsoft.com/office/drawing/2014/main" id="{9A2B9FF6-9554-8CA0-46CE-23E21523A8D4}"/>
                </a:ext>
              </a:extLst>
            </p:cNvPr>
            <p:cNvSpPr>
              <a:spLocks noChangeArrowheads="1"/>
            </p:cNvSpPr>
            <p:nvPr/>
          </p:nvSpPr>
          <p:spPr bwMode="auto">
            <a:xfrm>
              <a:off x="3168" y="1440"/>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 name="Oval 87">
              <a:extLst>
                <a:ext uri="{FF2B5EF4-FFF2-40B4-BE49-F238E27FC236}">
                  <a16:creationId xmlns:a16="http://schemas.microsoft.com/office/drawing/2014/main" id="{77BAFAE9-7E9A-AB46-98BC-4CAB156A41F3}"/>
                </a:ext>
              </a:extLst>
            </p:cNvPr>
            <p:cNvSpPr>
              <a:spLocks noChangeArrowheads="1"/>
            </p:cNvSpPr>
            <p:nvPr/>
          </p:nvSpPr>
          <p:spPr bwMode="auto">
            <a:xfrm>
              <a:off x="3168" y="1632"/>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Oval 88">
              <a:extLst>
                <a:ext uri="{FF2B5EF4-FFF2-40B4-BE49-F238E27FC236}">
                  <a16:creationId xmlns:a16="http://schemas.microsoft.com/office/drawing/2014/main" id="{63AC501E-7F22-BB91-9811-FC621DBDC609}"/>
                </a:ext>
              </a:extLst>
            </p:cNvPr>
            <p:cNvSpPr>
              <a:spLocks noChangeArrowheads="1"/>
            </p:cNvSpPr>
            <p:nvPr/>
          </p:nvSpPr>
          <p:spPr bwMode="auto">
            <a:xfrm>
              <a:off x="3168" y="1824"/>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Oval 89">
              <a:extLst>
                <a:ext uri="{FF2B5EF4-FFF2-40B4-BE49-F238E27FC236}">
                  <a16:creationId xmlns:a16="http://schemas.microsoft.com/office/drawing/2014/main" id="{928864A3-78A3-3757-BD5B-F22BF2253062}"/>
                </a:ext>
              </a:extLst>
            </p:cNvPr>
            <p:cNvSpPr>
              <a:spLocks noChangeArrowheads="1"/>
            </p:cNvSpPr>
            <p:nvPr/>
          </p:nvSpPr>
          <p:spPr bwMode="auto">
            <a:xfrm>
              <a:off x="3408" y="1056"/>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Oval 90">
              <a:extLst>
                <a:ext uri="{FF2B5EF4-FFF2-40B4-BE49-F238E27FC236}">
                  <a16:creationId xmlns:a16="http://schemas.microsoft.com/office/drawing/2014/main" id="{FDDA41F4-680B-7B3E-4064-AA4D21D3CFA2}"/>
                </a:ext>
              </a:extLst>
            </p:cNvPr>
            <p:cNvSpPr>
              <a:spLocks noChangeArrowheads="1"/>
            </p:cNvSpPr>
            <p:nvPr/>
          </p:nvSpPr>
          <p:spPr bwMode="auto">
            <a:xfrm>
              <a:off x="3408" y="1248"/>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Oval 91">
              <a:extLst>
                <a:ext uri="{FF2B5EF4-FFF2-40B4-BE49-F238E27FC236}">
                  <a16:creationId xmlns:a16="http://schemas.microsoft.com/office/drawing/2014/main" id="{AB481E8F-422E-8AF0-208B-E6D40E4648A5}"/>
                </a:ext>
              </a:extLst>
            </p:cNvPr>
            <p:cNvSpPr>
              <a:spLocks noChangeArrowheads="1"/>
            </p:cNvSpPr>
            <p:nvPr/>
          </p:nvSpPr>
          <p:spPr bwMode="auto">
            <a:xfrm>
              <a:off x="3408" y="1440"/>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Oval 92">
              <a:extLst>
                <a:ext uri="{FF2B5EF4-FFF2-40B4-BE49-F238E27FC236}">
                  <a16:creationId xmlns:a16="http://schemas.microsoft.com/office/drawing/2014/main" id="{52E98013-8EBC-690D-0C8E-4972B767E75E}"/>
                </a:ext>
              </a:extLst>
            </p:cNvPr>
            <p:cNvSpPr>
              <a:spLocks noChangeArrowheads="1"/>
            </p:cNvSpPr>
            <p:nvPr/>
          </p:nvSpPr>
          <p:spPr bwMode="auto">
            <a:xfrm>
              <a:off x="3408" y="1632"/>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Oval 93">
              <a:extLst>
                <a:ext uri="{FF2B5EF4-FFF2-40B4-BE49-F238E27FC236}">
                  <a16:creationId xmlns:a16="http://schemas.microsoft.com/office/drawing/2014/main" id="{93B783DF-6009-9D31-0EB9-2D8EE5D5FE1C}"/>
                </a:ext>
              </a:extLst>
            </p:cNvPr>
            <p:cNvSpPr>
              <a:spLocks noChangeArrowheads="1"/>
            </p:cNvSpPr>
            <p:nvPr/>
          </p:nvSpPr>
          <p:spPr bwMode="auto">
            <a:xfrm>
              <a:off x="3408" y="1824"/>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Oval 94">
              <a:extLst>
                <a:ext uri="{FF2B5EF4-FFF2-40B4-BE49-F238E27FC236}">
                  <a16:creationId xmlns:a16="http://schemas.microsoft.com/office/drawing/2014/main" id="{68877358-ADEB-877E-6E70-DC1C6B991B19}"/>
                </a:ext>
              </a:extLst>
            </p:cNvPr>
            <p:cNvSpPr>
              <a:spLocks noChangeArrowheads="1"/>
            </p:cNvSpPr>
            <p:nvPr/>
          </p:nvSpPr>
          <p:spPr bwMode="auto">
            <a:xfrm>
              <a:off x="2928" y="1728"/>
              <a:ext cx="96" cy="96"/>
            </a:xfrm>
            <a:prstGeom prst="ellipse">
              <a:avLst/>
            </a:prstGeom>
            <a:solidFill>
              <a:srgbClr val="FF0000"/>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 name="Oval 95">
              <a:extLst>
                <a:ext uri="{FF2B5EF4-FFF2-40B4-BE49-F238E27FC236}">
                  <a16:creationId xmlns:a16="http://schemas.microsoft.com/office/drawing/2014/main" id="{F2EAAC77-82B5-24F5-39EB-C96142D6F8B8}"/>
                </a:ext>
              </a:extLst>
            </p:cNvPr>
            <p:cNvSpPr>
              <a:spLocks noChangeArrowheads="1"/>
            </p:cNvSpPr>
            <p:nvPr/>
          </p:nvSpPr>
          <p:spPr bwMode="auto">
            <a:xfrm>
              <a:off x="2448" y="1344"/>
              <a:ext cx="96" cy="96"/>
            </a:xfrm>
            <a:prstGeom prst="ellipse">
              <a:avLst/>
            </a:prstGeom>
            <a:solidFill>
              <a:srgbClr val="FF0000"/>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 name="Oval 96">
              <a:extLst>
                <a:ext uri="{FF2B5EF4-FFF2-40B4-BE49-F238E27FC236}">
                  <a16:creationId xmlns:a16="http://schemas.microsoft.com/office/drawing/2014/main" id="{95606903-471F-E67C-2CE4-E4E0720020C4}"/>
                </a:ext>
              </a:extLst>
            </p:cNvPr>
            <p:cNvSpPr>
              <a:spLocks noChangeArrowheads="1"/>
            </p:cNvSpPr>
            <p:nvPr/>
          </p:nvSpPr>
          <p:spPr bwMode="auto">
            <a:xfrm>
              <a:off x="3168" y="1152"/>
              <a:ext cx="96" cy="96"/>
            </a:xfrm>
            <a:prstGeom prst="ellipse">
              <a:avLst/>
            </a:prstGeom>
            <a:solidFill>
              <a:srgbClr val="FF0000"/>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 name="Line 97">
              <a:extLst>
                <a:ext uri="{FF2B5EF4-FFF2-40B4-BE49-F238E27FC236}">
                  <a16:creationId xmlns:a16="http://schemas.microsoft.com/office/drawing/2014/main" id="{0491D82C-98E1-E201-9A83-1F5A62247AA5}"/>
                </a:ext>
              </a:extLst>
            </p:cNvPr>
            <p:cNvSpPr>
              <a:spLocks noChangeShapeType="1"/>
            </p:cNvSpPr>
            <p:nvPr/>
          </p:nvSpPr>
          <p:spPr bwMode="auto">
            <a:xfrm>
              <a:off x="2592" y="1200"/>
              <a:ext cx="0" cy="384"/>
            </a:xfrm>
            <a:prstGeom prst="line">
              <a:avLst/>
            </a:prstGeom>
            <a:noFill/>
            <a:ln w="9525">
              <a:solidFill>
                <a:schemeClr val="tx1"/>
              </a:solidFill>
              <a:prstDash val="sysDot"/>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Line 98">
              <a:extLst>
                <a:ext uri="{FF2B5EF4-FFF2-40B4-BE49-F238E27FC236}">
                  <a16:creationId xmlns:a16="http://schemas.microsoft.com/office/drawing/2014/main" id="{AA29E95E-EAA0-CE13-63F0-CDC4D2446491}"/>
                </a:ext>
              </a:extLst>
            </p:cNvPr>
            <p:cNvSpPr>
              <a:spLocks noChangeShapeType="1"/>
            </p:cNvSpPr>
            <p:nvPr/>
          </p:nvSpPr>
          <p:spPr bwMode="auto">
            <a:xfrm>
              <a:off x="3312" y="1008"/>
              <a:ext cx="0" cy="384"/>
            </a:xfrm>
            <a:prstGeom prst="line">
              <a:avLst/>
            </a:prstGeom>
            <a:noFill/>
            <a:ln w="9525">
              <a:solidFill>
                <a:schemeClr val="tx1"/>
              </a:solidFill>
              <a:prstDash val="sysDot"/>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 name="Line 99">
              <a:extLst>
                <a:ext uri="{FF2B5EF4-FFF2-40B4-BE49-F238E27FC236}">
                  <a16:creationId xmlns:a16="http://schemas.microsoft.com/office/drawing/2014/main" id="{569AEB41-FA4C-3CF9-BF4F-80359B3282B7}"/>
                </a:ext>
              </a:extLst>
            </p:cNvPr>
            <p:cNvSpPr>
              <a:spLocks noChangeShapeType="1"/>
            </p:cNvSpPr>
            <p:nvPr/>
          </p:nvSpPr>
          <p:spPr bwMode="auto">
            <a:xfrm>
              <a:off x="3072" y="1584"/>
              <a:ext cx="0" cy="384"/>
            </a:xfrm>
            <a:prstGeom prst="line">
              <a:avLst/>
            </a:prstGeom>
            <a:noFill/>
            <a:ln w="9525">
              <a:solidFill>
                <a:schemeClr val="tx1"/>
              </a:solidFill>
              <a:prstDash val="sysDot"/>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06" name="Line 100">
            <a:extLst>
              <a:ext uri="{FF2B5EF4-FFF2-40B4-BE49-F238E27FC236}">
                <a16:creationId xmlns:a16="http://schemas.microsoft.com/office/drawing/2014/main" id="{17A72D3D-4530-CEF7-8F5F-B3E68E966A69}"/>
              </a:ext>
            </a:extLst>
          </p:cNvPr>
          <p:cNvSpPr>
            <a:spLocks noChangeShapeType="1"/>
          </p:cNvSpPr>
          <p:nvPr/>
        </p:nvSpPr>
        <p:spPr bwMode="auto">
          <a:xfrm flipV="1">
            <a:off x="7024939" y="1857351"/>
            <a:ext cx="764951" cy="318074"/>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07" name="Group 102">
            <a:extLst>
              <a:ext uri="{FF2B5EF4-FFF2-40B4-BE49-F238E27FC236}">
                <a16:creationId xmlns:a16="http://schemas.microsoft.com/office/drawing/2014/main" id="{8FACE6B2-EACA-9E6F-9A3B-F3F778CEB928}"/>
              </a:ext>
            </a:extLst>
          </p:cNvPr>
          <p:cNvGrpSpPr>
            <a:grpSpLocks/>
          </p:cNvGrpSpPr>
          <p:nvPr/>
        </p:nvGrpSpPr>
        <p:grpSpPr bwMode="auto">
          <a:xfrm>
            <a:off x="1892764" y="-215768"/>
            <a:ext cx="2168843" cy="480"/>
            <a:chOff x="672" y="1152"/>
            <a:chExt cx="1242" cy="480"/>
          </a:xfrm>
        </p:grpSpPr>
        <p:sp>
          <p:nvSpPr>
            <p:cNvPr id="108" name="Line 103">
              <a:extLst>
                <a:ext uri="{FF2B5EF4-FFF2-40B4-BE49-F238E27FC236}">
                  <a16:creationId xmlns:a16="http://schemas.microsoft.com/office/drawing/2014/main" id="{B003B4DB-E19A-F780-46FB-37F6D1D8508B}"/>
                </a:ext>
              </a:extLst>
            </p:cNvPr>
            <p:cNvSpPr>
              <a:spLocks noChangeShapeType="1"/>
            </p:cNvSpPr>
            <p:nvPr/>
          </p:nvSpPr>
          <p:spPr bwMode="auto">
            <a:xfrm>
              <a:off x="720" y="1440"/>
              <a:ext cx="1104" cy="0"/>
            </a:xfrm>
            <a:prstGeom prst="line">
              <a:avLst/>
            </a:prstGeom>
            <a:noFill/>
            <a:ln w="571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 name="Rectangle 104">
              <a:extLst>
                <a:ext uri="{FF2B5EF4-FFF2-40B4-BE49-F238E27FC236}">
                  <a16:creationId xmlns:a16="http://schemas.microsoft.com/office/drawing/2014/main" id="{171C34F0-796D-F9A5-6441-0744CE9F3F06}"/>
                </a:ext>
              </a:extLst>
            </p:cNvPr>
            <p:cNvSpPr>
              <a:spLocks noChangeArrowheads="1"/>
            </p:cNvSpPr>
            <p:nvPr/>
          </p:nvSpPr>
          <p:spPr bwMode="auto">
            <a:xfrm>
              <a:off x="672" y="1152"/>
              <a:ext cx="1242" cy="14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1400">
                  <a:latin typeface="Verdana" charset="0"/>
                </a:rPr>
                <a:t>Incident seismic wave</a:t>
              </a:r>
              <a:endParaRPr lang="fr-FR" sz="1400">
                <a:latin typeface="Verdana" charset="0"/>
              </a:endParaRPr>
            </a:p>
          </p:txBody>
        </p:sp>
        <p:sp>
          <p:nvSpPr>
            <p:cNvPr id="110" name="Line 105">
              <a:extLst>
                <a:ext uri="{FF2B5EF4-FFF2-40B4-BE49-F238E27FC236}">
                  <a16:creationId xmlns:a16="http://schemas.microsoft.com/office/drawing/2014/main" id="{27006B9B-7073-CE5F-00A1-EEBECE891F80}"/>
                </a:ext>
              </a:extLst>
            </p:cNvPr>
            <p:cNvSpPr>
              <a:spLocks noChangeShapeType="1"/>
            </p:cNvSpPr>
            <p:nvPr/>
          </p:nvSpPr>
          <p:spPr bwMode="auto">
            <a:xfrm>
              <a:off x="720" y="1632"/>
              <a:ext cx="1104" cy="0"/>
            </a:xfrm>
            <a:prstGeom prst="line">
              <a:avLst/>
            </a:prstGeom>
            <a:noFill/>
            <a:ln w="571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11" name="Rectangle 158">
            <a:extLst>
              <a:ext uri="{FF2B5EF4-FFF2-40B4-BE49-F238E27FC236}">
                <a16:creationId xmlns:a16="http://schemas.microsoft.com/office/drawing/2014/main" id="{49174F34-0D98-2D48-75CB-570C6247F581}"/>
              </a:ext>
            </a:extLst>
          </p:cNvPr>
          <p:cNvSpPr>
            <a:spLocks noChangeArrowheads="1"/>
          </p:cNvSpPr>
          <p:nvPr/>
        </p:nvSpPr>
        <p:spPr bwMode="auto">
          <a:xfrm>
            <a:off x="1834089" y="4103079"/>
            <a:ext cx="2702478" cy="2554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sz="1600">
                <a:latin typeface="Verdana" charset="0"/>
              </a:rPr>
              <a:t>Elastic energy of waves is consumed in dissipative processes (</a:t>
            </a:r>
            <a:r>
              <a:rPr lang="en-US" sz="1600" i="1" err="1">
                <a:latin typeface="Verdana" charset="0"/>
              </a:rPr>
              <a:t>Knopoff</a:t>
            </a:r>
            <a:r>
              <a:rPr lang="en-US" sz="1600" i="1">
                <a:latin typeface="Verdana" charset="0"/>
              </a:rPr>
              <a:t>, 1964</a:t>
            </a:r>
            <a:r>
              <a:rPr lang="en-US" sz="1600">
                <a:latin typeface="Verdana" charset="0"/>
              </a:rPr>
              <a:t>)</a:t>
            </a:r>
            <a:endParaRPr lang="en-US" sz="2000">
              <a:latin typeface="Verdana" charset="0"/>
            </a:endParaRPr>
          </a:p>
          <a:p>
            <a:pPr eaLnBrk="0" hangingPunct="0"/>
            <a:endParaRPr lang="en-US" sz="1600">
              <a:latin typeface="Verdana" charset="0"/>
            </a:endParaRPr>
          </a:p>
          <a:p>
            <a:pPr eaLnBrk="0" hangingPunct="0"/>
            <a:r>
              <a:rPr lang="en-US" sz="1600">
                <a:latin typeface="Verdana" charset="0"/>
              </a:rPr>
              <a:t>Many different dissipation mechanisms exist in the mantle </a:t>
            </a:r>
          </a:p>
          <a:p>
            <a:pPr eaLnBrk="0" hangingPunct="0"/>
            <a:r>
              <a:rPr lang="en-US" sz="1600" i="1">
                <a:latin typeface="Verdana" charset="0"/>
              </a:rPr>
              <a:t>(e.g. Jackson and Anderson 1970)</a:t>
            </a:r>
            <a:endParaRPr lang="fr-FR" sz="1600" i="1">
              <a:latin typeface="Verdana" charset="0"/>
            </a:endParaRPr>
          </a:p>
        </p:txBody>
      </p:sp>
      <mc:AlternateContent xmlns:mc="http://schemas.openxmlformats.org/markup-compatibility/2006" xmlns:a14="http://schemas.microsoft.com/office/drawing/2010/main">
        <mc:Choice Requires="a14">
          <p:sp>
            <p:nvSpPr>
              <p:cNvPr id="112" name="Rectangle 101">
                <a:extLst>
                  <a:ext uri="{FF2B5EF4-FFF2-40B4-BE49-F238E27FC236}">
                    <a16:creationId xmlns:a16="http://schemas.microsoft.com/office/drawing/2014/main" id="{7196C413-D091-E26B-450E-FE1CABE90203}"/>
                  </a:ext>
                </a:extLst>
              </p:cNvPr>
              <p:cNvSpPr>
                <a:spLocks noChangeArrowheads="1"/>
              </p:cNvSpPr>
              <p:nvPr/>
            </p:nvSpPr>
            <p:spPr bwMode="auto">
              <a:xfrm>
                <a:off x="7925297" y="1722005"/>
                <a:ext cx="2092048" cy="523220"/>
              </a:xfrm>
              <a:prstGeom prst="rect">
                <a:avLst/>
              </a:prstGeom>
              <a:noFill/>
              <a:ln>
                <a:noFill/>
              </a:ln>
              <a:effectLst/>
              <a:extLst>
                <a:ext uri="{909E8E84-426E-40dd-AFC4-6F175D3DCCD1}">
                  <a14:hiddenFill xmlns="">
                    <a:solidFill>
                      <a:schemeClr val="accent1"/>
                    </a:solidFill>
                  </a14:hiddenFill>
                </a:ext>
                <a:ext uri="{91240B29-F687-4f45-9708-019B960494DF}">
                  <a14:hiddenLine xmlns="" w="9525">
                    <a:solidFill>
                      <a:schemeClr val="tx1"/>
                    </a:solidFill>
                    <a:miter lim="800000"/>
                    <a:headEnd/>
                    <a:tailEnd/>
                  </a14:hiddenLine>
                </a:ext>
                <a:ext uri="{AF507438-7753-43e0-B8FC-AC1667EBCBE1}">
                  <a14:hiddenEffects xmlns="">
                    <a:effectLst>
                      <a:outerShdw dist="35921" dir="2700000" algn="ctr" rotWithShape="0">
                        <a:schemeClr val="bg2"/>
                      </a:outerShdw>
                    </a:effectLst>
                  </a14:hiddenEffects>
                </a:ext>
              </a:extLst>
            </p:spPr>
            <p:txBody>
              <a:bodyPr wrap="none">
                <a:spAutoFit/>
              </a:bodyPr>
              <a:lstStyle/>
              <a:p>
                <a:pPr eaLnBrk="0" hangingPunct="0"/>
                <a:r>
                  <a:rPr lang="en-US" sz="1400">
                    <a:latin typeface="Verdana" charset="0"/>
                  </a:rPr>
                  <a:t>energy cost </a:t>
                </a:r>
                <a14:m>
                  <m:oMath xmlns:m="http://schemas.openxmlformats.org/officeDocument/2006/math">
                    <m:r>
                      <a:rPr lang="en-US" sz="1400" i="1" dirty="0">
                        <a:latin typeface="Cambria Math" panose="02040503050406030204" pitchFamily="18" charset="0"/>
                      </a:rPr>
                      <m:t>𝐺</m:t>
                    </m:r>
                    <m:r>
                      <a:rPr lang="en-US" sz="1400" i="1" dirty="0">
                        <a:latin typeface="Cambria Math" panose="02040503050406030204" pitchFamily="18" charset="0"/>
                      </a:rPr>
                      <m:t>(</m:t>
                    </m:r>
                    <m:r>
                      <a:rPr lang="en-US" sz="1400" i="1" dirty="0" err="1">
                        <a:latin typeface="Cambria Math" panose="02040503050406030204" pitchFamily="18" charset="0"/>
                      </a:rPr>
                      <m:t>𝑃</m:t>
                    </m:r>
                    <m:r>
                      <a:rPr lang="en-US" sz="1400" i="1" dirty="0" err="1">
                        <a:latin typeface="Cambria Math" panose="02040503050406030204" pitchFamily="18" charset="0"/>
                      </a:rPr>
                      <m:t>,</m:t>
                    </m:r>
                    <m:r>
                      <a:rPr lang="en-US" sz="1400" i="1" dirty="0" err="1">
                        <a:latin typeface="Cambria Math" panose="02040503050406030204" pitchFamily="18" charset="0"/>
                      </a:rPr>
                      <m:t>𝑇</m:t>
                    </m:r>
                    <m:r>
                      <a:rPr lang="en-US" sz="1400" i="1" dirty="0" err="1">
                        <a:latin typeface="Cambria Math" panose="02040503050406030204" pitchFamily="18" charset="0"/>
                      </a:rPr>
                      <m:t>,</m:t>
                    </m:r>
                    <m:r>
                      <a:rPr lang="en-US" sz="1400" i="1" dirty="0" err="1">
                        <a:latin typeface="Cambria Math" panose="02040503050406030204" pitchFamily="18" charset="0"/>
                      </a:rPr>
                      <m:t>𝑥</m:t>
                    </m:r>
                    <m:r>
                      <a:rPr lang="en-US" sz="1400" i="1" dirty="0">
                        <a:latin typeface="Cambria Math" panose="02040503050406030204" pitchFamily="18" charset="0"/>
                      </a:rPr>
                      <m:t>)</m:t>
                    </m:r>
                  </m:oMath>
                </a14:m>
                <a:r>
                  <a:rPr lang="en-US" sz="1400">
                    <a:latin typeface="Verdana" charset="0"/>
                  </a:rPr>
                  <a:t> </a:t>
                </a:r>
              </a:p>
              <a:p>
                <a:pPr eaLnBrk="0" hangingPunct="0"/>
                <a:r>
                  <a:rPr lang="en-US" sz="1400">
                    <a:latin typeface="Verdana" charset="0"/>
                  </a:rPr>
                  <a:t>         = attenuation</a:t>
                </a:r>
                <a:endParaRPr lang="fr-FR" sz="1400">
                  <a:latin typeface="Verdana" charset="0"/>
                </a:endParaRPr>
              </a:p>
            </p:txBody>
          </p:sp>
        </mc:Choice>
        <mc:Fallback xmlns="">
          <p:sp>
            <p:nvSpPr>
              <p:cNvPr id="112" name="Rectangle 101">
                <a:extLst>
                  <a:ext uri="{FF2B5EF4-FFF2-40B4-BE49-F238E27FC236}">
                    <a16:creationId xmlns:a16="http://schemas.microsoft.com/office/drawing/2014/main" id="{7196C413-D091-E26B-450E-FE1CABE90203}"/>
                  </a:ext>
                </a:extLst>
              </p:cNvPr>
              <p:cNvSpPr>
                <a:spLocks noRot="1" noChangeAspect="1" noMove="1" noResize="1" noEditPoints="1" noAdjustHandles="1" noChangeArrowheads="1" noChangeShapeType="1" noTextEdit="1"/>
              </p:cNvSpPr>
              <p:nvPr/>
            </p:nvSpPr>
            <p:spPr bwMode="auto">
              <a:xfrm>
                <a:off x="7925297" y="1722005"/>
                <a:ext cx="2092048" cy="523220"/>
              </a:xfrm>
              <a:prstGeom prst="rect">
                <a:avLst/>
              </a:prstGeom>
              <a:blipFill>
                <a:blip r:embed="rId2"/>
                <a:stretch>
                  <a:fillRect l="-1212" t="-2381" b="-11905"/>
                </a:stretch>
              </a:blip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3999286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D82F8-0786-5CAE-EF54-CCDFB86D9295}"/>
              </a:ext>
            </a:extLst>
          </p:cNvPr>
          <p:cNvSpPr>
            <a:spLocks noGrp="1"/>
          </p:cNvSpPr>
          <p:nvPr>
            <p:ph type="title"/>
          </p:nvPr>
        </p:nvSpPr>
        <p:spPr/>
        <p:txBody>
          <a:bodyPr/>
          <a:lstStyle/>
          <a:p>
            <a:r>
              <a:rPr lang="en-US"/>
              <a:t>Microscopic attenuation mechanisms</a:t>
            </a:r>
          </a:p>
        </p:txBody>
      </p:sp>
      <p:sp>
        <p:nvSpPr>
          <p:cNvPr id="54" name="Line 100">
            <a:extLst>
              <a:ext uri="{FF2B5EF4-FFF2-40B4-BE49-F238E27FC236}">
                <a16:creationId xmlns:a16="http://schemas.microsoft.com/office/drawing/2014/main" id="{3A968EE9-C774-87B9-8547-85F5E2261E0D}"/>
              </a:ext>
            </a:extLst>
          </p:cNvPr>
          <p:cNvSpPr>
            <a:spLocks noChangeShapeType="1"/>
          </p:cNvSpPr>
          <p:nvPr/>
        </p:nvSpPr>
        <p:spPr bwMode="auto">
          <a:xfrm flipV="1">
            <a:off x="7024939" y="1857351"/>
            <a:ext cx="764951" cy="31807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mc:AlternateContent xmlns:mc="http://schemas.openxmlformats.org/markup-compatibility/2006" xmlns:a14="http://schemas.microsoft.com/office/drawing/2010/main">
        <mc:Choice Requires="a14">
          <p:sp>
            <p:nvSpPr>
              <p:cNvPr id="55" name="Rectangle 101">
                <a:extLst>
                  <a:ext uri="{FF2B5EF4-FFF2-40B4-BE49-F238E27FC236}">
                    <a16:creationId xmlns:a16="http://schemas.microsoft.com/office/drawing/2014/main" id="{ABC35CBE-EB3E-3923-B1A0-5B3986D9BE0F}"/>
                  </a:ext>
                </a:extLst>
              </p:cNvPr>
              <p:cNvSpPr>
                <a:spLocks noChangeArrowheads="1"/>
              </p:cNvSpPr>
              <p:nvPr/>
            </p:nvSpPr>
            <p:spPr bwMode="auto">
              <a:xfrm>
                <a:off x="7023512" y="1457372"/>
                <a:ext cx="2526654" cy="307777"/>
              </a:xfrm>
              <a:prstGeom prst="rect">
                <a:avLst/>
              </a:prstGeom>
              <a:noFill/>
              <a:ln>
                <a:noFill/>
              </a:ln>
              <a:effectLst/>
              <a:extLst>
                <a:ext uri="{909E8E84-426E-40dd-AFC4-6F175D3DCCD1}">
                  <a14:hiddenFill xmlns="">
                    <a:solidFill>
                      <a:schemeClr val="accent1"/>
                    </a:solidFill>
                  </a14:hiddenFill>
                </a:ext>
                <a:ext uri="{91240B29-F687-4f45-9708-019B960494DF}">
                  <a14:hiddenLine xmlns="" w="9525">
                    <a:solidFill>
                      <a:schemeClr val="tx1"/>
                    </a:solidFill>
                    <a:miter lim="800000"/>
                    <a:headEnd/>
                    <a:tailEnd/>
                  </a14:hiddenLine>
                </a:ext>
                <a:ext uri="{AF507438-7753-43e0-B8FC-AC1667EBCBE1}">
                  <a14:hiddenEffects xmlns="">
                    <a:effectLst>
                      <a:outerShdw dist="35921" dir="2700000" algn="ctr" rotWithShape="0">
                        <a:schemeClr val="bg2"/>
                      </a:outerShdw>
                    </a:effectLst>
                  </a14:hiddenEffects>
                </a:ext>
              </a:extLst>
            </p:spPr>
            <p:txBody>
              <a:bodyPr wrap="none">
                <a:spAutoFit/>
              </a:bodyPr>
              <a:lstStyle/>
              <a:p>
                <a:pPr eaLnBrk="0" hangingPunct="0"/>
                <a:r>
                  <a:rPr lang="en-US" sz="1400">
                    <a:latin typeface="Verdana" charset="0"/>
                  </a:rPr>
                  <a:t>Energy cost</a:t>
                </a:r>
                <a14:m>
                  <m:oMath xmlns:m="http://schemas.openxmlformats.org/officeDocument/2006/math">
                    <m:r>
                      <a:rPr lang="en-US" sz="1400" b="0" i="1" smtClean="0">
                        <a:latin typeface="Cambria Math" panose="02040503050406030204" pitchFamily="18" charset="0"/>
                      </a:rPr>
                      <m:t> </m:t>
                    </m:r>
                  </m:oMath>
                </a14:m>
                <a:r>
                  <a:rPr lang="en-US" sz="1400">
                    <a:latin typeface="Verdana" charset="0"/>
                  </a:rPr>
                  <a:t>= attenuation</a:t>
                </a:r>
                <a:endParaRPr lang="fr-FR" sz="1400">
                  <a:latin typeface="Verdana" charset="0"/>
                </a:endParaRPr>
              </a:p>
            </p:txBody>
          </p:sp>
        </mc:Choice>
        <mc:Fallback xmlns="">
          <p:sp>
            <p:nvSpPr>
              <p:cNvPr id="55" name="Rectangle 101">
                <a:extLst>
                  <a:ext uri="{FF2B5EF4-FFF2-40B4-BE49-F238E27FC236}">
                    <a16:creationId xmlns:a16="http://schemas.microsoft.com/office/drawing/2014/main" id="{ABC35CBE-EB3E-3923-B1A0-5B3986D9BE0F}"/>
                  </a:ext>
                </a:extLst>
              </p:cNvPr>
              <p:cNvSpPr>
                <a:spLocks noRot="1" noChangeAspect="1" noMove="1" noResize="1" noEditPoints="1" noAdjustHandles="1" noChangeArrowheads="1" noChangeShapeType="1" noTextEdit="1"/>
              </p:cNvSpPr>
              <p:nvPr/>
            </p:nvSpPr>
            <p:spPr bwMode="auto">
              <a:xfrm>
                <a:off x="7023512" y="1457372"/>
                <a:ext cx="2526654" cy="307777"/>
              </a:xfrm>
              <a:prstGeom prst="rect">
                <a:avLst/>
              </a:prstGeom>
              <a:blipFill>
                <a:blip r:embed="rId2"/>
                <a:stretch>
                  <a:fillRect l="-498" t="-3846" b="-15385"/>
                </a:stretch>
              </a:blip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pSp>
        <p:nvGrpSpPr>
          <p:cNvPr id="56" name="Group 102">
            <a:extLst>
              <a:ext uri="{FF2B5EF4-FFF2-40B4-BE49-F238E27FC236}">
                <a16:creationId xmlns:a16="http://schemas.microsoft.com/office/drawing/2014/main" id="{3B5A1B30-755F-0835-826A-29BCABA77D5F}"/>
              </a:ext>
            </a:extLst>
          </p:cNvPr>
          <p:cNvGrpSpPr>
            <a:grpSpLocks/>
          </p:cNvGrpSpPr>
          <p:nvPr/>
        </p:nvGrpSpPr>
        <p:grpSpPr bwMode="auto">
          <a:xfrm>
            <a:off x="1892764" y="2217213"/>
            <a:ext cx="2168843" cy="1014222"/>
            <a:chOff x="672" y="1152"/>
            <a:chExt cx="1242" cy="480"/>
          </a:xfrm>
        </p:grpSpPr>
        <p:sp>
          <p:nvSpPr>
            <p:cNvPr id="57" name="Line 103">
              <a:extLst>
                <a:ext uri="{FF2B5EF4-FFF2-40B4-BE49-F238E27FC236}">
                  <a16:creationId xmlns:a16="http://schemas.microsoft.com/office/drawing/2014/main" id="{83FA086D-3FDD-935A-3C07-6F9C7EBBC7D4}"/>
                </a:ext>
              </a:extLst>
            </p:cNvPr>
            <p:cNvSpPr>
              <a:spLocks noChangeShapeType="1"/>
            </p:cNvSpPr>
            <p:nvPr/>
          </p:nvSpPr>
          <p:spPr bwMode="auto">
            <a:xfrm>
              <a:off x="720" y="1440"/>
              <a:ext cx="1104"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8" name="Rectangle 104">
              <a:extLst>
                <a:ext uri="{FF2B5EF4-FFF2-40B4-BE49-F238E27FC236}">
                  <a16:creationId xmlns:a16="http://schemas.microsoft.com/office/drawing/2014/main" id="{3419492F-A025-0E18-7A92-34AEE85633FE}"/>
                </a:ext>
              </a:extLst>
            </p:cNvPr>
            <p:cNvSpPr>
              <a:spLocks noChangeArrowheads="1"/>
            </p:cNvSpPr>
            <p:nvPr/>
          </p:nvSpPr>
          <p:spPr bwMode="auto">
            <a:xfrm>
              <a:off x="672" y="1152"/>
              <a:ext cx="1242" cy="1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sz="1400">
                  <a:latin typeface="Verdana" charset="0"/>
                </a:rPr>
                <a:t>Incident seismic wave</a:t>
              </a:r>
              <a:endParaRPr lang="fr-FR" sz="1400">
                <a:latin typeface="Verdana" charset="0"/>
              </a:endParaRPr>
            </a:p>
          </p:txBody>
        </p:sp>
        <p:sp>
          <p:nvSpPr>
            <p:cNvPr id="59" name="Line 105">
              <a:extLst>
                <a:ext uri="{FF2B5EF4-FFF2-40B4-BE49-F238E27FC236}">
                  <a16:creationId xmlns:a16="http://schemas.microsoft.com/office/drawing/2014/main" id="{AC500D1F-B0EF-93D8-7AD6-6A4F4F5C9C90}"/>
                </a:ext>
              </a:extLst>
            </p:cNvPr>
            <p:cNvSpPr>
              <a:spLocks noChangeShapeType="1"/>
            </p:cNvSpPr>
            <p:nvPr/>
          </p:nvSpPr>
          <p:spPr bwMode="auto">
            <a:xfrm>
              <a:off x="720" y="1632"/>
              <a:ext cx="1104"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grpSp>
        <p:nvGrpSpPr>
          <p:cNvPr id="61" name="Group 107">
            <a:extLst>
              <a:ext uri="{FF2B5EF4-FFF2-40B4-BE49-F238E27FC236}">
                <a16:creationId xmlns:a16="http://schemas.microsoft.com/office/drawing/2014/main" id="{08EE4694-204C-B535-5CD8-6CDE988AAA82}"/>
              </a:ext>
            </a:extLst>
          </p:cNvPr>
          <p:cNvGrpSpPr>
            <a:grpSpLocks/>
          </p:cNvGrpSpPr>
          <p:nvPr/>
        </p:nvGrpSpPr>
        <p:grpSpPr bwMode="auto">
          <a:xfrm>
            <a:off x="4536567" y="2164691"/>
            <a:ext cx="3042666" cy="2120646"/>
            <a:chOff x="3888" y="960"/>
            <a:chExt cx="1584" cy="1104"/>
          </a:xfrm>
        </p:grpSpPr>
        <p:grpSp>
          <p:nvGrpSpPr>
            <p:cNvPr id="63" name="Group 108">
              <a:extLst>
                <a:ext uri="{FF2B5EF4-FFF2-40B4-BE49-F238E27FC236}">
                  <a16:creationId xmlns:a16="http://schemas.microsoft.com/office/drawing/2014/main" id="{05FB418C-856D-2074-585A-E178992B9976}"/>
                </a:ext>
              </a:extLst>
            </p:cNvPr>
            <p:cNvGrpSpPr>
              <a:grpSpLocks/>
            </p:cNvGrpSpPr>
            <p:nvPr/>
          </p:nvGrpSpPr>
          <p:grpSpPr bwMode="auto">
            <a:xfrm>
              <a:off x="3888" y="960"/>
              <a:ext cx="1584" cy="1104"/>
              <a:chOff x="528" y="960"/>
              <a:chExt cx="1584" cy="1104"/>
            </a:xfrm>
          </p:grpSpPr>
          <p:sp>
            <p:nvSpPr>
              <p:cNvPr id="67" name="Line 109">
                <a:extLst>
                  <a:ext uri="{FF2B5EF4-FFF2-40B4-BE49-F238E27FC236}">
                    <a16:creationId xmlns:a16="http://schemas.microsoft.com/office/drawing/2014/main" id="{E98CC887-A552-ED68-820A-8737B4AE8C25}"/>
                  </a:ext>
                </a:extLst>
              </p:cNvPr>
              <p:cNvSpPr>
                <a:spLocks noChangeShapeType="1"/>
              </p:cNvSpPr>
              <p:nvPr/>
            </p:nvSpPr>
            <p:spPr bwMode="auto">
              <a:xfrm>
                <a:off x="528" y="1104"/>
                <a:ext cx="1584"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68" name="Line 110">
                <a:extLst>
                  <a:ext uri="{FF2B5EF4-FFF2-40B4-BE49-F238E27FC236}">
                    <a16:creationId xmlns:a16="http://schemas.microsoft.com/office/drawing/2014/main" id="{0B88EBC5-6765-5BFC-6F92-84FFDFBE8C72}"/>
                  </a:ext>
                </a:extLst>
              </p:cNvPr>
              <p:cNvSpPr>
                <a:spLocks noChangeShapeType="1"/>
              </p:cNvSpPr>
              <p:nvPr/>
            </p:nvSpPr>
            <p:spPr bwMode="auto">
              <a:xfrm>
                <a:off x="528" y="1296"/>
                <a:ext cx="1584"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69" name="Line 111">
                <a:extLst>
                  <a:ext uri="{FF2B5EF4-FFF2-40B4-BE49-F238E27FC236}">
                    <a16:creationId xmlns:a16="http://schemas.microsoft.com/office/drawing/2014/main" id="{6F6CD120-A089-FA6A-5F37-36CE0EDEB464}"/>
                  </a:ext>
                </a:extLst>
              </p:cNvPr>
              <p:cNvSpPr>
                <a:spLocks noChangeShapeType="1"/>
              </p:cNvSpPr>
              <p:nvPr/>
            </p:nvSpPr>
            <p:spPr bwMode="auto">
              <a:xfrm>
                <a:off x="528" y="1488"/>
                <a:ext cx="1584"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70" name="Line 112">
                <a:extLst>
                  <a:ext uri="{FF2B5EF4-FFF2-40B4-BE49-F238E27FC236}">
                    <a16:creationId xmlns:a16="http://schemas.microsoft.com/office/drawing/2014/main" id="{46A9AA05-C0B5-9280-78B8-557D22FD4991}"/>
                  </a:ext>
                </a:extLst>
              </p:cNvPr>
              <p:cNvSpPr>
                <a:spLocks noChangeShapeType="1"/>
              </p:cNvSpPr>
              <p:nvPr/>
            </p:nvSpPr>
            <p:spPr bwMode="auto">
              <a:xfrm>
                <a:off x="528" y="1680"/>
                <a:ext cx="1584"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71" name="Line 113">
                <a:extLst>
                  <a:ext uri="{FF2B5EF4-FFF2-40B4-BE49-F238E27FC236}">
                    <a16:creationId xmlns:a16="http://schemas.microsoft.com/office/drawing/2014/main" id="{FD645583-923C-34E9-8207-0BCFFDAFBFB2}"/>
                  </a:ext>
                </a:extLst>
              </p:cNvPr>
              <p:cNvSpPr>
                <a:spLocks noChangeShapeType="1"/>
              </p:cNvSpPr>
              <p:nvPr/>
            </p:nvSpPr>
            <p:spPr bwMode="auto">
              <a:xfrm>
                <a:off x="528" y="1872"/>
                <a:ext cx="1584"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72" name="Line 114">
                <a:extLst>
                  <a:ext uri="{FF2B5EF4-FFF2-40B4-BE49-F238E27FC236}">
                    <a16:creationId xmlns:a16="http://schemas.microsoft.com/office/drawing/2014/main" id="{F5536C7D-36DD-E51E-3294-5CAA7D64337E}"/>
                  </a:ext>
                </a:extLst>
              </p:cNvPr>
              <p:cNvSpPr>
                <a:spLocks noChangeShapeType="1"/>
              </p:cNvSpPr>
              <p:nvPr/>
            </p:nvSpPr>
            <p:spPr bwMode="auto">
              <a:xfrm>
                <a:off x="720" y="960"/>
                <a:ext cx="0" cy="110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73" name="Line 115">
                <a:extLst>
                  <a:ext uri="{FF2B5EF4-FFF2-40B4-BE49-F238E27FC236}">
                    <a16:creationId xmlns:a16="http://schemas.microsoft.com/office/drawing/2014/main" id="{932A64A3-CBBB-CA8B-AF2E-A2C4CB254C7E}"/>
                  </a:ext>
                </a:extLst>
              </p:cNvPr>
              <p:cNvSpPr>
                <a:spLocks noChangeShapeType="1"/>
              </p:cNvSpPr>
              <p:nvPr/>
            </p:nvSpPr>
            <p:spPr bwMode="auto">
              <a:xfrm>
                <a:off x="960" y="960"/>
                <a:ext cx="0" cy="110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74" name="Line 116">
                <a:extLst>
                  <a:ext uri="{FF2B5EF4-FFF2-40B4-BE49-F238E27FC236}">
                    <a16:creationId xmlns:a16="http://schemas.microsoft.com/office/drawing/2014/main" id="{78ECC9F9-C84A-D7A5-C43C-48A1F76DC9C9}"/>
                  </a:ext>
                </a:extLst>
              </p:cNvPr>
              <p:cNvSpPr>
                <a:spLocks noChangeShapeType="1"/>
              </p:cNvSpPr>
              <p:nvPr/>
            </p:nvSpPr>
            <p:spPr bwMode="auto">
              <a:xfrm>
                <a:off x="1200" y="960"/>
                <a:ext cx="0" cy="110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75" name="Line 117">
                <a:extLst>
                  <a:ext uri="{FF2B5EF4-FFF2-40B4-BE49-F238E27FC236}">
                    <a16:creationId xmlns:a16="http://schemas.microsoft.com/office/drawing/2014/main" id="{8EBA2939-A2C1-1FB3-CFFA-F56A06162379}"/>
                  </a:ext>
                </a:extLst>
              </p:cNvPr>
              <p:cNvSpPr>
                <a:spLocks noChangeShapeType="1"/>
              </p:cNvSpPr>
              <p:nvPr/>
            </p:nvSpPr>
            <p:spPr bwMode="auto">
              <a:xfrm>
                <a:off x="1440" y="960"/>
                <a:ext cx="0" cy="110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76" name="Line 118">
                <a:extLst>
                  <a:ext uri="{FF2B5EF4-FFF2-40B4-BE49-F238E27FC236}">
                    <a16:creationId xmlns:a16="http://schemas.microsoft.com/office/drawing/2014/main" id="{94684A2A-5078-047F-21D6-4F5F80269F15}"/>
                  </a:ext>
                </a:extLst>
              </p:cNvPr>
              <p:cNvSpPr>
                <a:spLocks noChangeShapeType="1"/>
              </p:cNvSpPr>
              <p:nvPr/>
            </p:nvSpPr>
            <p:spPr bwMode="auto">
              <a:xfrm>
                <a:off x="1680" y="960"/>
                <a:ext cx="0" cy="110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77" name="Line 119">
                <a:extLst>
                  <a:ext uri="{FF2B5EF4-FFF2-40B4-BE49-F238E27FC236}">
                    <a16:creationId xmlns:a16="http://schemas.microsoft.com/office/drawing/2014/main" id="{54B02AAE-57EA-B54E-76DC-B4BAB863DE4C}"/>
                  </a:ext>
                </a:extLst>
              </p:cNvPr>
              <p:cNvSpPr>
                <a:spLocks noChangeShapeType="1"/>
              </p:cNvSpPr>
              <p:nvPr/>
            </p:nvSpPr>
            <p:spPr bwMode="auto">
              <a:xfrm>
                <a:off x="1920" y="960"/>
                <a:ext cx="0" cy="110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78" name="Oval 120">
                <a:extLst>
                  <a:ext uri="{FF2B5EF4-FFF2-40B4-BE49-F238E27FC236}">
                    <a16:creationId xmlns:a16="http://schemas.microsoft.com/office/drawing/2014/main" id="{5523C122-F1AB-15B6-1BC8-42BEA65FEB8C}"/>
                  </a:ext>
                </a:extLst>
              </p:cNvPr>
              <p:cNvSpPr>
                <a:spLocks noChangeArrowheads="1"/>
              </p:cNvSpPr>
              <p:nvPr/>
            </p:nvSpPr>
            <p:spPr bwMode="auto">
              <a:xfrm>
                <a:off x="672" y="1056"/>
                <a:ext cx="96" cy="96"/>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79" name="Oval 121">
                <a:extLst>
                  <a:ext uri="{FF2B5EF4-FFF2-40B4-BE49-F238E27FC236}">
                    <a16:creationId xmlns:a16="http://schemas.microsoft.com/office/drawing/2014/main" id="{31DB6C8E-916C-2182-A69B-36F8937B3254}"/>
                  </a:ext>
                </a:extLst>
              </p:cNvPr>
              <p:cNvSpPr>
                <a:spLocks noChangeArrowheads="1"/>
              </p:cNvSpPr>
              <p:nvPr/>
            </p:nvSpPr>
            <p:spPr bwMode="auto">
              <a:xfrm>
                <a:off x="672" y="1248"/>
                <a:ext cx="96" cy="96"/>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80" name="Oval 122">
                <a:extLst>
                  <a:ext uri="{FF2B5EF4-FFF2-40B4-BE49-F238E27FC236}">
                    <a16:creationId xmlns:a16="http://schemas.microsoft.com/office/drawing/2014/main" id="{3CD40E48-C4E8-2105-400E-11C758F756E3}"/>
                  </a:ext>
                </a:extLst>
              </p:cNvPr>
              <p:cNvSpPr>
                <a:spLocks noChangeArrowheads="1"/>
              </p:cNvSpPr>
              <p:nvPr/>
            </p:nvSpPr>
            <p:spPr bwMode="auto">
              <a:xfrm>
                <a:off x="672" y="1440"/>
                <a:ext cx="96" cy="96"/>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81" name="Oval 123">
                <a:extLst>
                  <a:ext uri="{FF2B5EF4-FFF2-40B4-BE49-F238E27FC236}">
                    <a16:creationId xmlns:a16="http://schemas.microsoft.com/office/drawing/2014/main" id="{38304A75-196B-986C-A61A-4101484E7DAA}"/>
                  </a:ext>
                </a:extLst>
              </p:cNvPr>
              <p:cNvSpPr>
                <a:spLocks noChangeArrowheads="1"/>
              </p:cNvSpPr>
              <p:nvPr/>
            </p:nvSpPr>
            <p:spPr bwMode="auto">
              <a:xfrm>
                <a:off x="672" y="1632"/>
                <a:ext cx="96" cy="96"/>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82" name="Oval 124">
                <a:extLst>
                  <a:ext uri="{FF2B5EF4-FFF2-40B4-BE49-F238E27FC236}">
                    <a16:creationId xmlns:a16="http://schemas.microsoft.com/office/drawing/2014/main" id="{91A4B7DA-B098-6EC7-1C22-3CE027259960}"/>
                  </a:ext>
                </a:extLst>
              </p:cNvPr>
              <p:cNvSpPr>
                <a:spLocks noChangeArrowheads="1"/>
              </p:cNvSpPr>
              <p:nvPr/>
            </p:nvSpPr>
            <p:spPr bwMode="auto">
              <a:xfrm>
                <a:off x="672" y="1824"/>
                <a:ext cx="96" cy="96"/>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83" name="Oval 125">
                <a:extLst>
                  <a:ext uri="{FF2B5EF4-FFF2-40B4-BE49-F238E27FC236}">
                    <a16:creationId xmlns:a16="http://schemas.microsoft.com/office/drawing/2014/main" id="{4F34084A-383C-3707-D8A9-B2600E536B03}"/>
                  </a:ext>
                </a:extLst>
              </p:cNvPr>
              <p:cNvSpPr>
                <a:spLocks noChangeArrowheads="1"/>
              </p:cNvSpPr>
              <p:nvPr/>
            </p:nvSpPr>
            <p:spPr bwMode="auto">
              <a:xfrm>
                <a:off x="912" y="1056"/>
                <a:ext cx="96" cy="96"/>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84" name="Oval 126">
                <a:extLst>
                  <a:ext uri="{FF2B5EF4-FFF2-40B4-BE49-F238E27FC236}">
                    <a16:creationId xmlns:a16="http://schemas.microsoft.com/office/drawing/2014/main" id="{F93797B3-2F06-B5DB-677A-7AA07962E0F0}"/>
                  </a:ext>
                </a:extLst>
              </p:cNvPr>
              <p:cNvSpPr>
                <a:spLocks noChangeArrowheads="1"/>
              </p:cNvSpPr>
              <p:nvPr/>
            </p:nvSpPr>
            <p:spPr bwMode="auto">
              <a:xfrm>
                <a:off x="912" y="1248"/>
                <a:ext cx="96" cy="96"/>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85" name="Oval 127">
                <a:extLst>
                  <a:ext uri="{FF2B5EF4-FFF2-40B4-BE49-F238E27FC236}">
                    <a16:creationId xmlns:a16="http://schemas.microsoft.com/office/drawing/2014/main" id="{E424B6D8-399E-6333-B3D1-43520369B6C4}"/>
                  </a:ext>
                </a:extLst>
              </p:cNvPr>
              <p:cNvSpPr>
                <a:spLocks noChangeArrowheads="1"/>
              </p:cNvSpPr>
              <p:nvPr/>
            </p:nvSpPr>
            <p:spPr bwMode="auto">
              <a:xfrm>
                <a:off x="912" y="1440"/>
                <a:ext cx="96" cy="96"/>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86" name="Oval 128">
                <a:extLst>
                  <a:ext uri="{FF2B5EF4-FFF2-40B4-BE49-F238E27FC236}">
                    <a16:creationId xmlns:a16="http://schemas.microsoft.com/office/drawing/2014/main" id="{AD9429D3-90E4-B051-9649-7C4CF955FE15}"/>
                  </a:ext>
                </a:extLst>
              </p:cNvPr>
              <p:cNvSpPr>
                <a:spLocks noChangeArrowheads="1"/>
              </p:cNvSpPr>
              <p:nvPr/>
            </p:nvSpPr>
            <p:spPr bwMode="auto">
              <a:xfrm>
                <a:off x="912" y="1632"/>
                <a:ext cx="96" cy="96"/>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87" name="Oval 129">
                <a:extLst>
                  <a:ext uri="{FF2B5EF4-FFF2-40B4-BE49-F238E27FC236}">
                    <a16:creationId xmlns:a16="http://schemas.microsoft.com/office/drawing/2014/main" id="{14C5CF2E-1DBB-3F51-7A7D-6B4B3F134980}"/>
                  </a:ext>
                </a:extLst>
              </p:cNvPr>
              <p:cNvSpPr>
                <a:spLocks noChangeArrowheads="1"/>
              </p:cNvSpPr>
              <p:nvPr/>
            </p:nvSpPr>
            <p:spPr bwMode="auto">
              <a:xfrm>
                <a:off x="912" y="1824"/>
                <a:ext cx="96" cy="96"/>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88" name="Oval 130">
                <a:extLst>
                  <a:ext uri="{FF2B5EF4-FFF2-40B4-BE49-F238E27FC236}">
                    <a16:creationId xmlns:a16="http://schemas.microsoft.com/office/drawing/2014/main" id="{4A7A25CE-139F-2341-99EF-CAE645CC30D0}"/>
                  </a:ext>
                </a:extLst>
              </p:cNvPr>
              <p:cNvSpPr>
                <a:spLocks noChangeArrowheads="1"/>
              </p:cNvSpPr>
              <p:nvPr/>
            </p:nvSpPr>
            <p:spPr bwMode="auto">
              <a:xfrm>
                <a:off x="1152" y="1056"/>
                <a:ext cx="96" cy="96"/>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89" name="Oval 131">
                <a:extLst>
                  <a:ext uri="{FF2B5EF4-FFF2-40B4-BE49-F238E27FC236}">
                    <a16:creationId xmlns:a16="http://schemas.microsoft.com/office/drawing/2014/main" id="{583D11D8-1CDD-7162-8FCE-87F2672B7110}"/>
                  </a:ext>
                </a:extLst>
              </p:cNvPr>
              <p:cNvSpPr>
                <a:spLocks noChangeArrowheads="1"/>
              </p:cNvSpPr>
              <p:nvPr/>
            </p:nvSpPr>
            <p:spPr bwMode="auto">
              <a:xfrm>
                <a:off x="1152" y="1248"/>
                <a:ext cx="96" cy="96"/>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90" name="Oval 132">
                <a:extLst>
                  <a:ext uri="{FF2B5EF4-FFF2-40B4-BE49-F238E27FC236}">
                    <a16:creationId xmlns:a16="http://schemas.microsoft.com/office/drawing/2014/main" id="{52F7CD99-7726-A928-6166-3F0409A9B6E5}"/>
                  </a:ext>
                </a:extLst>
              </p:cNvPr>
              <p:cNvSpPr>
                <a:spLocks noChangeArrowheads="1"/>
              </p:cNvSpPr>
              <p:nvPr/>
            </p:nvSpPr>
            <p:spPr bwMode="auto">
              <a:xfrm>
                <a:off x="1152" y="1440"/>
                <a:ext cx="96" cy="96"/>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91" name="Oval 133">
                <a:extLst>
                  <a:ext uri="{FF2B5EF4-FFF2-40B4-BE49-F238E27FC236}">
                    <a16:creationId xmlns:a16="http://schemas.microsoft.com/office/drawing/2014/main" id="{CDE2A6A7-B141-E981-7676-73D8F7297EAF}"/>
                  </a:ext>
                </a:extLst>
              </p:cNvPr>
              <p:cNvSpPr>
                <a:spLocks noChangeArrowheads="1"/>
              </p:cNvSpPr>
              <p:nvPr/>
            </p:nvSpPr>
            <p:spPr bwMode="auto">
              <a:xfrm>
                <a:off x="1152" y="1632"/>
                <a:ext cx="96" cy="96"/>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92" name="Oval 134">
                <a:extLst>
                  <a:ext uri="{FF2B5EF4-FFF2-40B4-BE49-F238E27FC236}">
                    <a16:creationId xmlns:a16="http://schemas.microsoft.com/office/drawing/2014/main" id="{E4AAA77B-E3DA-D321-6228-9F9C4222FE87}"/>
                  </a:ext>
                </a:extLst>
              </p:cNvPr>
              <p:cNvSpPr>
                <a:spLocks noChangeArrowheads="1"/>
              </p:cNvSpPr>
              <p:nvPr/>
            </p:nvSpPr>
            <p:spPr bwMode="auto">
              <a:xfrm>
                <a:off x="1152" y="1824"/>
                <a:ext cx="96" cy="96"/>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93" name="Oval 135">
                <a:extLst>
                  <a:ext uri="{FF2B5EF4-FFF2-40B4-BE49-F238E27FC236}">
                    <a16:creationId xmlns:a16="http://schemas.microsoft.com/office/drawing/2014/main" id="{629A2984-6BF2-96B5-7B0A-AAB36A3341F6}"/>
                  </a:ext>
                </a:extLst>
              </p:cNvPr>
              <p:cNvSpPr>
                <a:spLocks noChangeArrowheads="1"/>
              </p:cNvSpPr>
              <p:nvPr/>
            </p:nvSpPr>
            <p:spPr bwMode="auto">
              <a:xfrm>
                <a:off x="1392" y="1056"/>
                <a:ext cx="96" cy="96"/>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94" name="Oval 136">
                <a:extLst>
                  <a:ext uri="{FF2B5EF4-FFF2-40B4-BE49-F238E27FC236}">
                    <a16:creationId xmlns:a16="http://schemas.microsoft.com/office/drawing/2014/main" id="{74C99622-0C70-FA30-4699-F6E06B8B4686}"/>
                  </a:ext>
                </a:extLst>
              </p:cNvPr>
              <p:cNvSpPr>
                <a:spLocks noChangeArrowheads="1"/>
              </p:cNvSpPr>
              <p:nvPr/>
            </p:nvSpPr>
            <p:spPr bwMode="auto">
              <a:xfrm>
                <a:off x="1392" y="1248"/>
                <a:ext cx="96" cy="96"/>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95" name="Oval 137">
                <a:extLst>
                  <a:ext uri="{FF2B5EF4-FFF2-40B4-BE49-F238E27FC236}">
                    <a16:creationId xmlns:a16="http://schemas.microsoft.com/office/drawing/2014/main" id="{7768C769-EF95-F42E-28C3-135C7D20BCC3}"/>
                  </a:ext>
                </a:extLst>
              </p:cNvPr>
              <p:cNvSpPr>
                <a:spLocks noChangeArrowheads="1"/>
              </p:cNvSpPr>
              <p:nvPr/>
            </p:nvSpPr>
            <p:spPr bwMode="auto">
              <a:xfrm>
                <a:off x="1392" y="1440"/>
                <a:ext cx="96" cy="96"/>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96" name="Oval 138">
                <a:extLst>
                  <a:ext uri="{FF2B5EF4-FFF2-40B4-BE49-F238E27FC236}">
                    <a16:creationId xmlns:a16="http://schemas.microsoft.com/office/drawing/2014/main" id="{45CD7DBD-0FE3-30F2-7CDC-29AE3E681FFE}"/>
                  </a:ext>
                </a:extLst>
              </p:cNvPr>
              <p:cNvSpPr>
                <a:spLocks noChangeArrowheads="1"/>
              </p:cNvSpPr>
              <p:nvPr/>
            </p:nvSpPr>
            <p:spPr bwMode="auto">
              <a:xfrm>
                <a:off x="1392" y="1632"/>
                <a:ext cx="96" cy="96"/>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97" name="Oval 139">
                <a:extLst>
                  <a:ext uri="{FF2B5EF4-FFF2-40B4-BE49-F238E27FC236}">
                    <a16:creationId xmlns:a16="http://schemas.microsoft.com/office/drawing/2014/main" id="{9245DFC5-A96A-F400-CE8F-5851B2170123}"/>
                  </a:ext>
                </a:extLst>
              </p:cNvPr>
              <p:cNvSpPr>
                <a:spLocks noChangeArrowheads="1"/>
              </p:cNvSpPr>
              <p:nvPr/>
            </p:nvSpPr>
            <p:spPr bwMode="auto">
              <a:xfrm>
                <a:off x="1392" y="1824"/>
                <a:ext cx="96" cy="96"/>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98" name="Oval 140">
                <a:extLst>
                  <a:ext uri="{FF2B5EF4-FFF2-40B4-BE49-F238E27FC236}">
                    <a16:creationId xmlns:a16="http://schemas.microsoft.com/office/drawing/2014/main" id="{A0680088-B8CC-C279-6A82-0977409CB875}"/>
                  </a:ext>
                </a:extLst>
              </p:cNvPr>
              <p:cNvSpPr>
                <a:spLocks noChangeArrowheads="1"/>
              </p:cNvSpPr>
              <p:nvPr/>
            </p:nvSpPr>
            <p:spPr bwMode="auto">
              <a:xfrm>
                <a:off x="1632" y="1056"/>
                <a:ext cx="96" cy="96"/>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99" name="Oval 141">
                <a:extLst>
                  <a:ext uri="{FF2B5EF4-FFF2-40B4-BE49-F238E27FC236}">
                    <a16:creationId xmlns:a16="http://schemas.microsoft.com/office/drawing/2014/main" id="{FCE5A623-6CEB-B0DD-27AF-AD6A164B704D}"/>
                  </a:ext>
                </a:extLst>
              </p:cNvPr>
              <p:cNvSpPr>
                <a:spLocks noChangeArrowheads="1"/>
              </p:cNvSpPr>
              <p:nvPr/>
            </p:nvSpPr>
            <p:spPr bwMode="auto">
              <a:xfrm>
                <a:off x="1632" y="1248"/>
                <a:ext cx="96" cy="96"/>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0" name="Oval 142">
                <a:extLst>
                  <a:ext uri="{FF2B5EF4-FFF2-40B4-BE49-F238E27FC236}">
                    <a16:creationId xmlns:a16="http://schemas.microsoft.com/office/drawing/2014/main" id="{0BB8B021-FBEE-DEFF-E378-63A90EA4E06D}"/>
                  </a:ext>
                </a:extLst>
              </p:cNvPr>
              <p:cNvSpPr>
                <a:spLocks noChangeArrowheads="1"/>
              </p:cNvSpPr>
              <p:nvPr/>
            </p:nvSpPr>
            <p:spPr bwMode="auto">
              <a:xfrm>
                <a:off x="1632" y="1440"/>
                <a:ext cx="96" cy="96"/>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1" name="Oval 143">
                <a:extLst>
                  <a:ext uri="{FF2B5EF4-FFF2-40B4-BE49-F238E27FC236}">
                    <a16:creationId xmlns:a16="http://schemas.microsoft.com/office/drawing/2014/main" id="{7B04BE2F-C528-3434-AA88-0CDFBC032CF1}"/>
                  </a:ext>
                </a:extLst>
              </p:cNvPr>
              <p:cNvSpPr>
                <a:spLocks noChangeArrowheads="1"/>
              </p:cNvSpPr>
              <p:nvPr/>
            </p:nvSpPr>
            <p:spPr bwMode="auto">
              <a:xfrm>
                <a:off x="1632" y="1632"/>
                <a:ext cx="96" cy="96"/>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2" name="Oval 144">
                <a:extLst>
                  <a:ext uri="{FF2B5EF4-FFF2-40B4-BE49-F238E27FC236}">
                    <a16:creationId xmlns:a16="http://schemas.microsoft.com/office/drawing/2014/main" id="{56F54C93-4A7A-E5B3-1FC0-D5751D47DD16}"/>
                  </a:ext>
                </a:extLst>
              </p:cNvPr>
              <p:cNvSpPr>
                <a:spLocks noChangeArrowheads="1"/>
              </p:cNvSpPr>
              <p:nvPr/>
            </p:nvSpPr>
            <p:spPr bwMode="auto">
              <a:xfrm>
                <a:off x="1632" y="1824"/>
                <a:ext cx="96" cy="96"/>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3" name="Oval 145">
                <a:extLst>
                  <a:ext uri="{FF2B5EF4-FFF2-40B4-BE49-F238E27FC236}">
                    <a16:creationId xmlns:a16="http://schemas.microsoft.com/office/drawing/2014/main" id="{122C6B2A-C13E-4521-F4A9-4B82B0874103}"/>
                  </a:ext>
                </a:extLst>
              </p:cNvPr>
              <p:cNvSpPr>
                <a:spLocks noChangeArrowheads="1"/>
              </p:cNvSpPr>
              <p:nvPr/>
            </p:nvSpPr>
            <p:spPr bwMode="auto">
              <a:xfrm>
                <a:off x="1872" y="1056"/>
                <a:ext cx="96" cy="96"/>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4" name="Oval 146">
                <a:extLst>
                  <a:ext uri="{FF2B5EF4-FFF2-40B4-BE49-F238E27FC236}">
                    <a16:creationId xmlns:a16="http://schemas.microsoft.com/office/drawing/2014/main" id="{112A1A0D-51CA-D968-334B-6B44A2545826}"/>
                  </a:ext>
                </a:extLst>
              </p:cNvPr>
              <p:cNvSpPr>
                <a:spLocks noChangeArrowheads="1"/>
              </p:cNvSpPr>
              <p:nvPr/>
            </p:nvSpPr>
            <p:spPr bwMode="auto">
              <a:xfrm>
                <a:off x="1872" y="1248"/>
                <a:ext cx="96" cy="96"/>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13" name="Oval 147">
                <a:extLst>
                  <a:ext uri="{FF2B5EF4-FFF2-40B4-BE49-F238E27FC236}">
                    <a16:creationId xmlns:a16="http://schemas.microsoft.com/office/drawing/2014/main" id="{4946D3C2-B123-2E05-3E3C-33B98F83A426}"/>
                  </a:ext>
                </a:extLst>
              </p:cNvPr>
              <p:cNvSpPr>
                <a:spLocks noChangeArrowheads="1"/>
              </p:cNvSpPr>
              <p:nvPr/>
            </p:nvSpPr>
            <p:spPr bwMode="auto">
              <a:xfrm>
                <a:off x="1872" y="1440"/>
                <a:ext cx="96" cy="96"/>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14" name="Oval 148">
                <a:extLst>
                  <a:ext uri="{FF2B5EF4-FFF2-40B4-BE49-F238E27FC236}">
                    <a16:creationId xmlns:a16="http://schemas.microsoft.com/office/drawing/2014/main" id="{47A3B6E3-034F-F188-AA4F-7836450B1EBB}"/>
                  </a:ext>
                </a:extLst>
              </p:cNvPr>
              <p:cNvSpPr>
                <a:spLocks noChangeArrowheads="1"/>
              </p:cNvSpPr>
              <p:nvPr/>
            </p:nvSpPr>
            <p:spPr bwMode="auto">
              <a:xfrm>
                <a:off x="1872" y="1632"/>
                <a:ext cx="96" cy="96"/>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15" name="Oval 149">
                <a:extLst>
                  <a:ext uri="{FF2B5EF4-FFF2-40B4-BE49-F238E27FC236}">
                    <a16:creationId xmlns:a16="http://schemas.microsoft.com/office/drawing/2014/main" id="{44935FCC-759A-B43E-33EE-01C258FF5459}"/>
                  </a:ext>
                </a:extLst>
              </p:cNvPr>
              <p:cNvSpPr>
                <a:spLocks noChangeArrowheads="1"/>
              </p:cNvSpPr>
              <p:nvPr/>
            </p:nvSpPr>
            <p:spPr bwMode="auto">
              <a:xfrm>
                <a:off x="1872" y="1824"/>
                <a:ext cx="96" cy="96"/>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sp>
          <p:nvSpPr>
            <p:cNvPr id="64" name="Oval 150">
              <a:extLst>
                <a:ext uri="{FF2B5EF4-FFF2-40B4-BE49-F238E27FC236}">
                  <a16:creationId xmlns:a16="http://schemas.microsoft.com/office/drawing/2014/main" id="{E4CF9588-4708-6BEA-F0F7-B1F963BC9B17}"/>
                </a:ext>
              </a:extLst>
            </p:cNvPr>
            <p:cNvSpPr>
              <a:spLocks noChangeArrowheads="1"/>
            </p:cNvSpPr>
            <p:nvPr/>
          </p:nvSpPr>
          <p:spPr bwMode="auto">
            <a:xfrm>
              <a:off x="4896" y="1728"/>
              <a:ext cx="96" cy="96"/>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65" name="Oval 151">
              <a:extLst>
                <a:ext uri="{FF2B5EF4-FFF2-40B4-BE49-F238E27FC236}">
                  <a16:creationId xmlns:a16="http://schemas.microsoft.com/office/drawing/2014/main" id="{2F436C79-2539-2BD6-8F26-EF4A9C27F268}"/>
                </a:ext>
              </a:extLst>
            </p:cNvPr>
            <p:cNvSpPr>
              <a:spLocks noChangeArrowheads="1"/>
            </p:cNvSpPr>
            <p:nvPr/>
          </p:nvSpPr>
          <p:spPr bwMode="auto">
            <a:xfrm>
              <a:off x="4416" y="1344"/>
              <a:ext cx="96" cy="96"/>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66" name="Oval 152">
              <a:extLst>
                <a:ext uri="{FF2B5EF4-FFF2-40B4-BE49-F238E27FC236}">
                  <a16:creationId xmlns:a16="http://schemas.microsoft.com/office/drawing/2014/main" id="{CB7216E1-586B-9026-13FB-ED3CB34C1A79}"/>
                </a:ext>
              </a:extLst>
            </p:cNvPr>
            <p:cNvSpPr>
              <a:spLocks noChangeArrowheads="1"/>
            </p:cNvSpPr>
            <p:nvPr/>
          </p:nvSpPr>
          <p:spPr bwMode="auto">
            <a:xfrm>
              <a:off x="5136" y="1152"/>
              <a:ext cx="96" cy="96"/>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6114822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D82F8-0786-5CAE-EF54-CCDFB86D9295}"/>
              </a:ext>
            </a:extLst>
          </p:cNvPr>
          <p:cNvSpPr>
            <a:spLocks noGrp="1"/>
          </p:cNvSpPr>
          <p:nvPr>
            <p:ph type="title"/>
          </p:nvPr>
        </p:nvSpPr>
        <p:spPr/>
        <p:txBody>
          <a:bodyPr/>
          <a:lstStyle/>
          <a:p>
            <a:r>
              <a:rPr lang="en-US"/>
              <a:t>Microscopic attenuation mechanisms</a:t>
            </a:r>
          </a:p>
        </p:txBody>
      </p:sp>
      <p:sp>
        <p:nvSpPr>
          <p:cNvPr id="54" name="Line 100">
            <a:extLst>
              <a:ext uri="{FF2B5EF4-FFF2-40B4-BE49-F238E27FC236}">
                <a16:creationId xmlns:a16="http://schemas.microsoft.com/office/drawing/2014/main" id="{3A968EE9-C774-87B9-8547-85F5E2261E0D}"/>
              </a:ext>
            </a:extLst>
          </p:cNvPr>
          <p:cNvSpPr>
            <a:spLocks noChangeShapeType="1"/>
          </p:cNvSpPr>
          <p:nvPr/>
        </p:nvSpPr>
        <p:spPr bwMode="auto">
          <a:xfrm flipV="1">
            <a:off x="7024939" y="1857351"/>
            <a:ext cx="764951" cy="318074"/>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mc:AlternateContent xmlns:mc="http://schemas.openxmlformats.org/markup-compatibility/2006" xmlns:a14="http://schemas.microsoft.com/office/drawing/2010/main">
        <mc:Choice Requires="a14">
          <p:sp>
            <p:nvSpPr>
              <p:cNvPr id="55" name="Rectangle 101">
                <a:extLst>
                  <a:ext uri="{FF2B5EF4-FFF2-40B4-BE49-F238E27FC236}">
                    <a16:creationId xmlns:a16="http://schemas.microsoft.com/office/drawing/2014/main" id="{ABC35CBE-EB3E-3923-B1A0-5B3986D9BE0F}"/>
                  </a:ext>
                </a:extLst>
              </p:cNvPr>
              <p:cNvSpPr>
                <a:spLocks noChangeArrowheads="1"/>
              </p:cNvSpPr>
              <p:nvPr/>
            </p:nvSpPr>
            <p:spPr bwMode="auto">
              <a:xfrm>
                <a:off x="7023512" y="1457372"/>
                <a:ext cx="2526654" cy="307777"/>
              </a:xfrm>
              <a:prstGeom prst="rect">
                <a:avLst/>
              </a:prstGeom>
              <a:noFill/>
              <a:ln>
                <a:noFill/>
              </a:ln>
              <a:effectLst/>
              <a:extLst>
                <a:ext uri="{909E8E84-426E-40dd-AFC4-6F175D3DCCD1}">
                  <a14:hiddenFill xmlns="">
                    <a:solidFill>
                      <a:schemeClr val="accent1"/>
                    </a:solidFill>
                  </a14:hiddenFill>
                </a:ext>
                <a:ext uri="{91240B29-F687-4f45-9708-019B960494DF}">
                  <a14:hiddenLine xmlns="" w="9525">
                    <a:solidFill>
                      <a:schemeClr val="tx1"/>
                    </a:solidFill>
                    <a:miter lim="800000"/>
                    <a:headEnd/>
                    <a:tailEnd/>
                  </a14:hiddenLine>
                </a:ext>
                <a:ext uri="{AF507438-7753-43e0-B8FC-AC1667EBCBE1}">
                  <a14:hiddenEffects xmlns="">
                    <a:effectLst>
                      <a:outerShdw dist="35921" dir="2700000" algn="ctr" rotWithShape="0">
                        <a:schemeClr val="bg2"/>
                      </a:outerShdw>
                    </a:effectLst>
                  </a14:hiddenEffects>
                </a:ext>
              </a:extLst>
            </p:spPr>
            <p:txBody>
              <a:bodyPr wrap="none">
                <a:spAutoFit/>
              </a:bodyPr>
              <a:lstStyle/>
              <a:p>
                <a:pPr eaLnBrk="0" hangingPunct="0"/>
                <a:r>
                  <a:rPr lang="en-US" sz="1400">
                    <a:latin typeface="Verdana" charset="0"/>
                  </a:rPr>
                  <a:t>Energy cost</a:t>
                </a:r>
                <a14:m>
                  <m:oMath xmlns:m="http://schemas.openxmlformats.org/officeDocument/2006/math">
                    <m:r>
                      <a:rPr lang="en-US" sz="1400" b="0" i="1" smtClean="0">
                        <a:latin typeface="Cambria Math" panose="02040503050406030204" pitchFamily="18" charset="0"/>
                      </a:rPr>
                      <m:t> </m:t>
                    </m:r>
                  </m:oMath>
                </a14:m>
                <a:r>
                  <a:rPr lang="en-US" sz="1400">
                    <a:latin typeface="Verdana" charset="0"/>
                  </a:rPr>
                  <a:t>= attenuation</a:t>
                </a:r>
                <a:endParaRPr lang="fr-FR" sz="1400">
                  <a:latin typeface="Verdana" charset="0"/>
                </a:endParaRPr>
              </a:p>
            </p:txBody>
          </p:sp>
        </mc:Choice>
        <mc:Fallback xmlns="">
          <p:sp>
            <p:nvSpPr>
              <p:cNvPr id="55" name="Rectangle 101">
                <a:extLst>
                  <a:ext uri="{FF2B5EF4-FFF2-40B4-BE49-F238E27FC236}">
                    <a16:creationId xmlns:a16="http://schemas.microsoft.com/office/drawing/2014/main" id="{ABC35CBE-EB3E-3923-B1A0-5B3986D9BE0F}"/>
                  </a:ext>
                </a:extLst>
              </p:cNvPr>
              <p:cNvSpPr>
                <a:spLocks noRot="1" noChangeAspect="1" noMove="1" noResize="1" noEditPoints="1" noAdjustHandles="1" noChangeArrowheads="1" noChangeShapeType="1" noTextEdit="1"/>
              </p:cNvSpPr>
              <p:nvPr/>
            </p:nvSpPr>
            <p:spPr bwMode="auto">
              <a:xfrm>
                <a:off x="7023512" y="1457372"/>
                <a:ext cx="2526654" cy="307777"/>
              </a:xfrm>
              <a:prstGeom prst="rect">
                <a:avLst/>
              </a:prstGeom>
              <a:blipFill>
                <a:blip r:embed="rId2"/>
                <a:stretch>
                  <a:fillRect l="-498" t="-3846" b="-15385"/>
                </a:stretch>
              </a:blip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r>
                  <a:rPr lang="en-US">
                    <a:noFill/>
                  </a:rPr>
                  <a:t> </a:t>
                </a:r>
              </a:p>
            </p:txBody>
          </p:sp>
        </mc:Fallback>
      </mc:AlternateContent>
      <p:grpSp>
        <p:nvGrpSpPr>
          <p:cNvPr id="56" name="Group 102">
            <a:extLst>
              <a:ext uri="{FF2B5EF4-FFF2-40B4-BE49-F238E27FC236}">
                <a16:creationId xmlns:a16="http://schemas.microsoft.com/office/drawing/2014/main" id="{3B5A1B30-755F-0835-826A-29BCABA77D5F}"/>
              </a:ext>
            </a:extLst>
          </p:cNvPr>
          <p:cNvGrpSpPr>
            <a:grpSpLocks/>
          </p:cNvGrpSpPr>
          <p:nvPr/>
        </p:nvGrpSpPr>
        <p:grpSpPr bwMode="auto">
          <a:xfrm>
            <a:off x="1892764" y="2217213"/>
            <a:ext cx="2168843" cy="1014222"/>
            <a:chOff x="672" y="1152"/>
            <a:chExt cx="1242" cy="480"/>
          </a:xfrm>
        </p:grpSpPr>
        <p:sp>
          <p:nvSpPr>
            <p:cNvPr id="57" name="Line 103">
              <a:extLst>
                <a:ext uri="{FF2B5EF4-FFF2-40B4-BE49-F238E27FC236}">
                  <a16:creationId xmlns:a16="http://schemas.microsoft.com/office/drawing/2014/main" id="{83FA086D-3FDD-935A-3C07-6F9C7EBBC7D4}"/>
                </a:ext>
              </a:extLst>
            </p:cNvPr>
            <p:cNvSpPr>
              <a:spLocks noChangeShapeType="1"/>
            </p:cNvSpPr>
            <p:nvPr/>
          </p:nvSpPr>
          <p:spPr bwMode="auto">
            <a:xfrm>
              <a:off x="720" y="1440"/>
              <a:ext cx="1104" cy="0"/>
            </a:xfrm>
            <a:prstGeom prst="line">
              <a:avLst/>
            </a:prstGeom>
            <a:noFill/>
            <a:ln w="571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 name="Rectangle 104">
              <a:extLst>
                <a:ext uri="{FF2B5EF4-FFF2-40B4-BE49-F238E27FC236}">
                  <a16:creationId xmlns:a16="http://schemas.microsoft.com/office/drawing/2014/main" id="{3419492F-A025-0E18-7A92-34AEE85633FE}"/>
                </a:ext>
              </a:extLst>
            </p:cNvPr>
            <p:cNvSpPr>
              <a:spLocks noChangeArrowheads="1"/>
            </p:cNvSpPr>
            <p:nvPr/>
          </p:nvSpPr>
          <p:spPr bwMode="auto">
            <a:xfrm>
              <a:off x="672" y="1152"/>
              <a:ext cx="1242" cy="14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1400">
                  <a:latin typeface="Verdana" charset="0"/>
                </a:rPr>
                <a:t>Incident seismic wave</a:t>
              </a:r>
              <a:endParaRPr lang="fr-FR" sz="1400">
                <a:latin typeface="Verdana" charset="0"/>
              </a:endParaRPr>
            </a:p>
          </p:txBody>
        </p:sp>
        <p:sp>
          <p:nvSpPr>
            <p:cNvPr id="59" name="Line 105">
              <a:extLst>
                <a:ext uri="{FF2B5EF4-FFF2-40B4-BE49-F238E27FC236}">
                  <a16:creationId xmlns:a16="http://schemas.microsoft.com/office/drawing/2014/main" id="{AC500D1F-B0EF-93D8-7AD6-6A4F4F5C9C90}"/>
                </a:ext>
              </a:extLst>
            </p:cNvPr>
            <p:cNvSpPr>
              <a:spLocks noChangeShapeType="1"/>
            </p:cNvSpPr>
            <p:nvPr/>
          </p:nvSpPr>
          <p:spPr bwMode="auto">
            <a:xfrm>
              <a:off x="720" y="1632"/>
              <a:ext cx="1104" cy="0"/>
            </a:xfrm>
            <a:prstGeom prst="line">
              <a:avLst/>
            </a:prstGeom>
            <a:noFill/>
            <a:ln w="5715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1" name="Group 107">
            <a:extLst>
              <a:ext uri="{FF2B5EF4-FFF2-40B4-BE49-F238E27FC236}">
                <a16:creationId xmlns:a16="http://schemas.microsoft.com/office/drawing/2014/main" id="{08EE4694-204C-B535-5CD8-6CDE988AAA82}"/>
              </a:ext>
            </a:extLst>
          </p:cNvPr>
          <p:cNvGrpSpPr>
            <a:grpSpLocks/>
          </p:cNvGrpSpPr>
          <p:nvPr/>
        </p:nvGrpSpPr>
        <p:grpSpPr bwMode="auto">
          <a:xfrm>
            <a:off x="4536567" y="2164691"/>
            <a:ext cx="3042666" cy="2120646"/>
            <a:chOff x="3888" y="960"/>
            <a:chExt cx="1584" cy="1104"/>
          </a:xfrm>
        </p:grpSpPr>
        <p:grpSp>
          <p:nvGrpSpPr>
            <p:cNvPr id="63" name="Group 108">
              <a:extLst>
                <a:ext uri="{FF2B5EF4-FFF2-40B4-BE49-F238E27FC236}">
                  <a16:creationId xmlns:a16="http://schemas.microsoft.com/office/drawing/2014/main" id="{05FB418C-856D-2074-585A-E178992B9976}"/>
                </a:ext>
              </a:extLst>
            </p:cNvPr>
            <p:cNvGrpSpPr>
              <a:grpSpLocks/>
            </p:cNvGrpSpPr>
            <p:nvPr/>
          </p:nvGrpSpPr>
          <p:grpSpPr bwMode="auto">
            <a:xfrm>
              <a:off x="3888" y="960"/>
              <a:ext cx="1584" cy="1104"/>
              <a:chOff x="528" y="960"/>
              <a:chExt cx="1584" cy="1104"/>
            </a:xfrm>
          </p:grpSpPr>
          <p:sp>
            <p:nvSpPr>
              <p:cNvPr id="67" name="Line 109">
                <a:extLst>
                  <a:ext uri="{FF2B5EF4-FFF2-40B4-BE49-F238E27FC236}">
                    <a16:creationId xmlns:a16="http://schemas.microsoft.com/office/drawing/2014/main" id="{E98CC887-A552-ED68-820A-8737B4AE8C25}"/>
                  </a:ext>
                </a:extLst>
              </p:cNvPr>
              <p:cNvSpPr>
                <a:spLocks noChangeShapeType="1"/>
              </p:cNvSpPr>
              <p:nvPr/>
            </p:nvSpPr>
            <p:spPr bwMode="auto">
              <a:xfrm>
                <a:off x="528" y="1104"/>
                <a:ext cx="1584"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 name="Line 110">
                <a:extLst>
                  <a:ext uri="{FF2B5EF4-FFF2-40B4-BE49-F238E27FC236}">
                    <a16:creationId xmlns:a16="http://schemas.microsoft.com/office/drawing/2014/main" id="{0B88EBC5-6765-5BFC-6F92-84FFDFBE8C72}"/>
                  </a:ext>
                </a:extLst>
              </p:cNvPr>
              <p:cNvSpPr>
                <a:spLocks noChangeShapeType="1"/>
              </p:cNvSpPr>
              <p:nvPr/>
            </p:nvSpPr>
            <p:spPr bwMode="auto">
              <a:xfrm>
                <a:off x="528" y="1296"/>
                <a:ext cx="1584"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 name="Line 111">
                <a:extLst>
                  <a:ext uri="{FF2B5EF4-FFF2-40B4-BE49-F238E27FC236}">
                    <a16:creationId xmlns:a16="http://schemas.microsoft.com/office/drawing/2014/main" id="{6F6CD120-A089-FA6A-5F37-36CE0EDEB464}"/>
                  </a:ext>
                </a:extLst>
              </p:cNvPr>
              <p:cNvSpPr>
                <a:spLocks noChangeShapeType="1"/>
              </p:cNvSpPr>
              <p:nvPr/>
            </p:nvSpPr>
            <p:spPr bwMode="auto">
              <a:xfrm>
                <a:off x="528" y="1488"/>
                <a:ext cx="1584"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 name="Line 112">
                <a:extLst>
                  <a:ext uri="{FF2B5EF4-FFF2-40B4-BE49-F238E27FC236}">
                    <a16:creationId xmlns:a16="http://schemas.microsoft.com/office/drawing/2014/main" id="{46A9AA05-C0B5-9280-78B8-557D22FD4991}"/>
                  </a:ext>
                </a:extLst>
              </p:cNvPr>
              <p:cNvSpPr>
                <a:spLocks noChangeShapeType="1"/>
              </p:cNvSpPr>
              <p:nvPr/>
            </p:nvSpPr>
            <p:spPr bwMode="auto">
              <a:xfrm>
                <a:off x="528" y="1680"/>
                <a:ext cx="1584"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 name="Line 113">
                <a:extLst>
                  <a:ext uri="{FF2B5EF4-FFF2-40B4-BE49-F238E27FC236}">
                    <a16:creationId xmlns:a16="http://schemas.microsoft.com/office/drawing/2014/main" id="{FD645583-923C-34E9-8207-0BCFFDAFBFB2}"/>
                  </a:ext>
                </a:extLst>
              </p:cNvPr>
              <p:cNvSpPr>
                <a:spLocks noChangeShapeType="1"/>
              </p:cNvSpPr>
              <p:nvPr/>
            </p:nvSpPr>
            <p:spPr bwMode="auto">
              <a:xfrm>
                <a:off x="528" y="1872"/>
                <a:ext cx="1584"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 name="Line 114">
                <a:extLst>
                  <a:ext uri="{FF2B5EF4-FFF2-40B4-BE49-F238E27FC236}">
                    <a16:creationId xmlns:a16="http://schemas.microsoft.com/office/drawing/2014/main" id="{F5536C7D-36DD-E51E-3294-5CAA7D64337E}"/>
                  </a:ext>
                </a:extLst>
              </p:cNvPr>
              <p:cNvSpPr>
                <a:spLocks noChangeShapeType="1"/>
              </p:cNvSpPr>
              <p:nvPr/>
            </p:nvSpPr>
            <p:spPr bwMode="auto">
              <a:xfrm>
                <a:off x="720" y="960"/>
                <a:ext cx="0" cy="110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 name="Line 115">
                <a:extLst>
                  <a:ext uri="{FF2B5EF4-FFF2-40B4-BE49-F238E27FC236}">
                    <a16:creationId xmlns:a16="http://schemas.microsoft.com/office/drawing/2014/main" id="{932A64A3-CBBB-CA8B-AF2E-A2C4CB254C7E}"/>
                  </a:ext>
                </a:extLst>
              </p:cNvPr>
              <p:cNvSpPr>
                <a:spLocks noChangeShapeType="1"/>
              </p:cNvSpPr>
              <p:nvPr/>
            </p:nvSpPr>
            <p:spPr bwMode="auto">
              <a:xfrm>
                <a:off x="960" y="960"/>
                <a:ext cx="0" cy="110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 name="Line 116">
                <a:extLst>
                  <a:ext uri="{FF2B5EF4-FFF2-40B4-BE49-F238E27FC236}">
                    <a16:creationId xmlns:a16="http://schemas.microsoft.com/office/drawing/2014/main" id="{78ECC9F9-C84A-D7A5-C43C-48A1F76DC9C9}"/>
                  </a:ext>
                </a:extLst>
              </p:cNvPr>
              <p:cNvSpPr>
                <a:spLocks noChangeShapeType="1"/>
              </p:cNvSpPr>
              <p:nvPr/>
            </p:nvSpPr>
            <p:spPr bwMode="auto">
              <a:xfrm>
                <a:off x="1200" y="960"/>
                <a:ext cx="0" cy="110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 name="Line 117">
                <a:extLst>
                  <a:ext uri="{FF2B5EF4-FFF2-40B4-BE49-F238E27FC236}">
                    <a16:creationId xmlns:a16="http://schemas.microsoft.com/office/drawing/2014/main" id="{8EBA2939-A2C1-1FB3-CFFA-F56A06162379}"/>
                  </a:ext>
                </a:extLst>
              </p:cNvPr>
              <p:cNvSpPr>
                <a:spLocks noChangeShapeType="1"/>
              </p:cNvSpPr>
              <p:nvPr/>
            </p:nvSpPr>
            <p:spPr bwMode="auto">
              <a:xfrm>
                <a:off x="1440" y="960"/>
                <a:ext cx="0" cy="110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 name="Line 118">
                <a:extLst>
                  <a:ext uri="{FF2B5EF4-FFF2-40B4-BE49-F238E27FC236}">
                    <a16:creationId xmlns:a16="http://schemas.microsoft.com/office/drawing/2014/main" id="{94684A2A-5078-047F-21D6-4F5F80269F15}"/>
                  </a:ext>
                </a:extLst>
              </p:cNvPr>
              <p:cNvSpPr>
                <a:spLocks noChangeShapeType="1"/>
              </p:cNvSpPr>
              <p:nvPr/>
            </p:nvSpPr>
            <p:spPr bwMode="auto">
              <a:xfrm>
                <a:off x="1680" y="960"/>
                <a:ext cx="0" cy="110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 name="Line 119">
                <a:extLst>
                  <a:ext uri="{FF2B5EF4-FFF2-40B4-BE49-F238E27FC236}">
                    <a16:creationId xmlns:a16="http://schemas.microsoft.com/office/drawing/2014/main" id="{54B02AAE-57EA-B54E-76DC-B4BAB863DE4C}"/>
                  </a:ext>
                </a:extLst>
              </p:cNvPr>
              <p:cNvSpPr>
                <a:spLocks noChangeShapeType="1"/>
              </p:cNvSpPr>
              <p:nvPr/>
            </p:nvSpPr>
            <p:spPr bwMode="auto">
              <a:xfrm>
                <a:off x="1920" y="960"/>
                <a:ext cx="0" cy="1104"/>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 name="Oval 120">
                <a:extLst>
                  <a:ext uri="{FF2B5EF4-FFF2-40B4-BE49-F238E27FC236}">
                    <a16:creationId xmlns:a16="http://schemas.microsoft.com/office/drawing/2014/main" id="{5523C122-F1AB-15B6-1BC8-42BEA65FEB8C}"/>
                  </a:ext>
                </a:extLst>
              </p:cNvPr>
              <p:cNvSpPr>
                <a:spLocks noChangeArrowheads="1"/>
              </p:cNvSpPr>
              <p:nvPr/>
            </p:nvSpPr>
            <p:spPr bwMode="auto">
              <a:xfrm>
                <a:off x="672" y="1056"/>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 name="Oval 121">
                <a:extLst>
                  <a:ext uri="{FF2B5EF4-FFF2-40B4-BE49-F238E27FC236}">
                    <a16:creationId xmlns:a16="http://schemas.microsoft.com/office/drawing/2014/main" id="{31DB6C8E-916C-2182-A69B-36F8937B3254}"/>
                  </a:ext>
                </a:extLst>
              </p:cNvPr>
              <p:cNvSpPr>
                <a:spLocks noChangeArrowheads="1"/>
              </p:cNvSpPr>
              <p:nvPr/>
            </p:nvSpPr>
            <p:spPr bwMode="auto">
              <a:xfrm>
                <a:off x="672" y="1248"/>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 name="Oval 122">
                <a:extLst>
                  <a:ext uri="{FF2B5EF4-FFF2-40B4-BE49-F238E27FC236}">
                    <a16:creationId xmlns:a16="http://schemas.microsoft.com/office/drawing/2014/main" id="{3CD40E48-C4E8-2105-400E-11C758F756E3}"/>
                  </a:ext>
                </a:extLst>
              </p:cNvPr>
              <p:cNvSpPr>
                <a:spLocks noChangeArrowheads="1"/>
              </p:cNvSpPr>
              <p:nvPr/>
            </p:nvSpPr>
            <p:spPr bwMode="auto">
              <a:xfrm>
                <a:off x="672" y="1440"/>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 name="Oval 123">
                <a:extLst>
                  <a:ext uri="{FF2B5EF4-FFF2-40B4-BE49-F238E27FC236}">
                    <a16:creationId xmlns:a16="http://schemas.microsoft.com/office/drawing/2014/main" id="{38304A75-196B-986C-A61A-4101484E7DAA}"/>
                  </a:ext>
                </a:extLst>
              </p:cNvPr>
              <p:cNvSpPr>
                <a:spLocks noChangeArrowheads="1"/>
              </p:cNvSpPr>
              <p:nvPr/>
            </p:nvSpPr>
            <p:spPr bwMode="auto">
              <a:xfrm>
                <a:off x="672" y="1632"/>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 name="Oval 124">
                <a:extLst>
                  <a:ext uri="{FF2B5EF4-FFF2-40B4-BE49-F238E27FC236}">
                    <a16:creationId xmlns:a16="http://schemas.microsoft.com/office/drawing/2014/main" id="{91A4B7DA-B098-6EC7-1C22-3CE027259960}"/>
                  </a:ext>
                </a:extLst>
              </p:cNvPr>
              <p:cNvSpPr>
                <a:spLocks noChangeArrowheads="1"/>
              </p:cNvSpPr>
              <p:nvPr/>
            </p:nvSpPr>
            <p:spPr bwMode="auto">
              <a:xfrm>
                <a:off x="672" y="1824"/>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 name="Oval 125">
                <a:extLst>
                  <a:ext uri="{FF2B5EF4-FFF2-40B4-BE49-F238E27FC236}">
                    <a16:creationId xmlns:a16="http://schemas.microsoft.com/office/drawing/2014/main" id="{4F34084A-383C-3707-D8A9-B2600E536B03}"/>
                  </a:ext>
                </a:extLst>
              </p:cNvPr>
              <p:cNvSpPr>
                <a:spLocks noChangeArrowheads="1"/>
              </p:cNvSpPr>
              <p:nvPr/>
            </p:nvSpPr>
            <p:spPr bwMode="auto">
              <a:xfrm>
                <a:off x="912" y="1056"/>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 name="Oval 126">
                <a:extLst>
                  <a:ext uri="{FF2B5EF4-FFF2-40B4-BE49-F238E27FC236}">
                    <a16:creationId xmlns:a16="http://schemas.microsoft.com/office/drawing/2014/main" id="{F93797B3-2F06-B5DB-677A-7AA07962E0F0}"/>
                  </a:ext>
                </a:extLst>
              </p:cNvPr>
              <p:cNvSpPr>
                <a:spLocks noChangeArrowheads="1"/>
              </p:cNvSpPr>
              <p:nvPr/>
            </p:nvSpPr>
            <p:spPr bwMode="auto">
              <a:xfrm>
                <a:off x="912" y="1248"/>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 name="Oval 127">
                <a:extLst>
                  <a:ext uri="{FF2B5EF4-FFF2-40B4-BE49-F238E27FC236}">
                    <a16:creationId xmlns:a16="http://schemas.microsoft.com/office/drawing/2014/main" id="{E424B6D8-399E-6333-B3D1-43520369B6C4}"/>
                  </a:ext>
                </a:extLst>
              </p:cNvPr>
              <p:cNvSpPr>
                <a:spLocks noChangeArrowheads="1"/>
              </p:cNvSpPr>
              <p:nvPr/>
            </p:nvSpPr>
            <p:spPr bwMode="auto">
              <a:xfrm>
                <a:off x="912" y="1440"/>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 name="Oval 128">
                <a:extLst>
                  <a:ext uri="{FF2B5EF4-FFF2-40B4-BE49-F238E27FC236}">
                    <a16:creationId xmlns:a16="http://schemas.microsoft.com/office/drawing/2014/main" id="{AD9429D3-90E4-B051-9649-7C4CF955FE15}"/>
                  </a:ext>
                </a:extLst>
              </p:cNvPr>
              <p:cNvSpPr>
                <a:spLocks noChangeArrowheads="1"/>
              </p:cNvSpPr>
              <p:nvPr/>
            </p:nvSpPr>
            <p:spPr bwMode="auto">
              <a:xfrm>
                <a:off x="912" y="1632"/>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 name="Oval 129">
                <a:extLst>
                  <a:ext uri="{FF2B5EF4-FFF2-40B4-BE49-F238E27FC236}">
                    <a16:creationId xmlns:a16="http://schemas.microsoft.com/office/drawing/2014/main" id="{14C5CF2E-1DBB-3F51-7A7D-6B4B3F134980}"/>
                  </a:ext>
                </a:extLst>
              </p:cNvPr>
              <p:cNvSpPr>
                <a:spLocks noChangeArrowheads="1"/>
              </p:cNvSpPr>
              <p:nvPr/>
            </p:nvSpPr>
            <p:spPr bwMode="auto">
              <a:xfrm>
                <a:off x="912" y="1824"/>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 name="Oval 130">
                <a:extLst>
                  <a:ext uri="{FF2B5EF4-FFF2-40B4-BE49-F238E27FC236}">
                    <a16:creationId xmlns:a16="http://schemas.microsoft.com/office/drawing/2014/main" id="{4A7A25CE-139F-2341-99EF-CAE645CC30D0}"/>
                  </a:ext>
                </a:extLst>
              </p:cNvPr>
              <p:cNvSpPr>
                <a:spLocks noChangeArrowheads="1"/>
              </p:cNvSpPr>
              <p:nvPr/>
            </p:nvSpPr>
            <p:spPr bwMode="auto">
              <a:xfrm>
                <a:off x="1152" y="1056"/>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 name="Oval 131">
                <a:extLst>
                  <a:ext uri="{FF2B5EF4-FFF2-40B4-BE49-F238E27FC236}">
                    <a16:creationId xmlns:a16="http://schemas.microsoft.com/office/drawing/2014/main" id="{583D11D8-1CDD-7162-8FCE-87F2672B7110}"/>
                  </a:ext>
                </a:extLst>
              </p:cNvPr>
              <p:cNvSpPr>
                <a:spLocks noChangeArrowheads="1"/>
              </p:cNvSpPr>
              <p:nvPr/>
            </p:nvSpPr>
            <p:spPr bwMode="auto">
              <a:xfrm>
                <a:off x="1152" y="1248"/>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 name="Oval 132">
                <a:extLst>
                  <a:ext uri="{FF2B5EF4-FFF2-40B4-BE49-F238E27FC236}">
                    <a16:creationId xmlns:a16="http://schemas.microsoft.com/office/drawing/2014/main" id="{52F7CD99-7726-A928-6166-3F0409A9B6E5}"/>
                  </a:ext>
                </a:extLst>
              </p:cNvPr>
              <p:cNvSpPr>
                <a:spLocks noChangeArrowheads="1"/>
              </p:cNvSpPr>
              <p:nvPr/>
            </p:nvSpPr>
            <p:spPr bwMode="auto">
              <a:xfrm>
                <a:off x="1152" y="1440"/>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 name="Oval 133">
                <a:extLst>
                  <a:ext uri="{FF2B5EF4-FFF2-40B4-BE49-F238E27FC236}">
                    <a16:creationId xmlns:a16="http://schemas.microsoft.com/office/drawing/2014/main" id="{CDE2A6A7-B141-E981-7676-73D8F7297EAF}"/>
                  </a:ext>
                </a:extLst>
              </p:cNvPr>
              <p:cNvSpPr>
                <a:spLocks noChangeArrowheads="1"/>
              </p:cNvSpPr>
              <p:nvPr/>
            </p:nvSpPr>
            <p:spPr bwMode="auto">
              <a:xfrm>
                <a:off x="1152" y="1632"/>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 name="Oval 134">
                <a:extLst>
                  <a:ext uri="{FF2B5EF4-FFF2-40B4-BE49-F238E27FC236}">
                    <a16:creationId xmlns:a16="http://schemas.microsoft.com/office/drawing/2014/main" id="{E4AAA77B-E3DA-D321-6228-9F9C4222FE87}"/>
                  </a:ext>
                </a:extLst>
              </p:cNvPr>
              <p:cNvSpPr>
                <a:spLocks noChangeArrowheads="1"/>
              </p:cNvSpPr>
              <p:nvPr/>
            </p:nvSpPr>
            <p:spPr bwMode="auto">
              <a:xfrm>
                <a:off x="1152" y="1824"/>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 name="Oval 135">
                <a:extLst>
                  <a:ext uri="{FF2B5EF4-FFF2-40B4-BE49-F238E27FC236}">
                    <a16:creationId xmlns:a16="http://schemas.microsoft.com/office/drawing/2014/main" id="{629A2984-6BF2-96B5-7B0A-AAB36A3341F6}"/>
                  </a:ext>
                </a:extLst>
              </p:cNvPr>
              <p:cNvSpPr>
                <a:spLocks noChangeArrowheads="1"/>
              </p:cNvSpPr>
              <p:nvPr/>
            </p:nvSpPr>
            <p:spPr bwMode="auto">
              <a:xfrm>
                <a:off x="1392" y="1056"/>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 name="Oval 136">
                <a:extLst>
                  <a:ext uri="{FF2B5EF4-FFF2-40B4-BE49-F238E27FC236}">
                    <a16:creationId xmlns:a16="http://schemas.microsoft.com/office/drawing/2014/main" id="{74C99622-0C70-FA30-4699-F6E06B8B4686}"/>
                  </a:ext>
                </a:extLst>
              </p:cNvPr>
              <p:cNvSpPr>
                <a:spLocks noChangeArrowheads="1"/>
              </p:cNvSpPr>
              <p:nvPr/>
            </p:nvSpPr>
            <p:spPr bwMode="auto">
              <a:xfrm>
                <a:off x="1392" y="1248"/>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 name="Oval 137">
                <a:extLst>
                  <a:ext uri="{FF2B5EF4-FFF2-40B4-BE49-F238E27FC236}">
                    <a16:creationId xmlns:a16="http://schemas.microsoft.com/office/drawing/2014/main" id="{7768C769-EF95-F42E-28C3-135C7D20BCC3}"/>
                  </a:ext>
                </a:extLst>
              </p:cNvPr>
              <p:cNvSpPr>
                <a:spLocks noChangeArrowheads="1"/>
              </p:cNvSpPr>
              <p:nvPr/>
            </p:nvSpPr>
            <p:spPr bwMode="auto">
              <a:xfrm>
                <a:off x="1392" y="1440"/>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 name="Oval 138">
                <a:extLst>
                  <a:ext uri="{FF2B5EF4-FFF2-40B4-BE49-F238E27FC236}">
                    <a16:creationId xmlns:a16="http://schemas.microsoft.com/office/drawing/2014/main" id="{45CD7DBD-0FE3-30F2-7CDC-29AE3E681FFE}"/>
                  </a:ext>
                </a:extLst>
              </p:cNvPr>
              <p:cNvSpPr>
                <a:spLocks noChangeArrowheads="1"/>
              </p:cNvSpPr>
              <p:nvPr/>
            </p:nvSpPr>
            <p:spPr bwMode="auto">
              <a:xfrm>
                <a:off x="1392" y="1632"/>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 name="Oval 139">
                <a:extLst>
                  <a:ext uri="{FF2B5EF4-FFF2-40B4-BE49-F238E27FC236}">
                    <a16:creationId xmlns:a16="http://schemas.microsoft.com/office/drawing/2014/main" id="{9245DFC5-A96A-F400-CE8F-5851B2170123}"/>
                  </a:ext>
                </a:extLst>
              </p:cNvPr>
              <p:cNvSpPr>
                <a:spLocks noChangeArrowheads="1"/>
              </p:cNvSpPr>
              <p:nvPr/>
            </p:nvSpPr>
            <p:spPr bwMode="auto">
              <a:xfrm>
                <a:off x="1392" y="1824"/>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 name="Oval 140">
                <a:extLst>
                  <a:ext uri="{FF2B5EF4-FFF2-40B4-BE49-F238E27FC236}">
                    <a16:creationId xmlns:a16="http://schemas.microsoft.com/office/drawing/2014/main" id="{A0680088-B8CC-C279-6A82-0977409CB875}"/>
                  </a:ext>
                </a:extLst>
              </p:cNvPr>
              <p:cNvSpPr>
                <a:spLocks noChangeArrowheads="1"/>
              </p:cNvSpPr>
              <p:nvPr/>
            </p:nvSpPr>
            <p:spPr bwMode="auto">
              <a:xfrm>
                <a:off x="1632" y="1056"/>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 name="Oval 141">
                <a:extLst>
                  <a:ext uri="{FF2B5EF4-FFF2-40B4-BE49-F238E27FC236}">
                    <a16:creationId xmlns:a16="http://schemas.microsoft.com/office/drawing/2014/main" id="{FCE5A623-6CEB-B0DD-27AF-AD6A164B704D}"/>
                  </a:ext>
                </a:extLst>
              </p:cNvPr>
              <p:cNvSpPr>
                <a:spLocks noChangeArrowheads="1"/>
              </p:cNvSpPr>
              <p:nvPr/>
            </p:nvSpPr>
            <p:spPr bwMode="auto">
              <a:xfrm>
                <a:off x="1632" y="1248"/>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 name="Oval 142">
                <a:extLst>
                  <a:ext uri="{FF2B5EF4-FFF2-40B4-BE49-F238E27FC236}">
                    <a16:creationId xmlns:a16="http://schemas.microsoft.com/office/drawing/2014/main" id="{0BB8B021-FBEE-DEFF-E378-63A90EA4E06D}"/>
                  </a:ext>
                </a:extLst>
              </p:cNvPr>
              <p:cNvSpPr>
                <a:spLocks noChangeArrowheads="1"/>
              </p:cNvSpPr>
              <p:nvPr/>
            </p:nvSpPr>
            <p:spPr bwMode="auto">
              <a:xfrm>
                <a:off x="1632" y="1440"/>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 name="Oval 143">
                <a:extLst>
                  <a:ext uri="{FF2B5EF4-FFF2-40B4-BE49-F238E27FC236}">
                    <a16:creationId xmlns:a16="http://schemas.microsoft.com/office/drawing/2014/main" id="{7B04BE2F-C528-3434-AA88-0CDFBC032CF1}"/>
                  </a:ext>
                </a:extLst>
              </p:cNvPr>
              <p:cNvSpPr>
                <a:spLocks noChangeArrowheads="1"/>
              </p:cNvSpPr>
              <p:nvPr/>
            </p:nvSpPr>
            <p:spPr bwMode="auto">
              <a:xfrm>
                <a:off x="1632" y="1632"/>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 name="Oval 144">
                <a:extLst>
                  <a:ext uri="{FF2B5EF4-FFF2-40B4-BE49-F238E27FC236}">
                    <a16:creationId xmlns:a16="http://schemas.microsoft.com/office/drawing/2014/main" id="{56F54C93-4A7A-E5B3-1FC0-D5751D47DD16}"/>
                  </a:ext>
                </a:extLst>
              </p:cNvPr>
              <p:cNvSpPr>
                <a:spLocks noChangeArrowheads="1"/>
              </p:cNvSpPr>
              <p:nvPr/>
            </p:nvSpPr>
            <p:spPr bwMode="auto">
              <a:xfrm>
                <a:off x="1632" y="1824"/>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 name="Oval 145">
                <a:extLst>
                  <a:ext uri="{FF2B5EF4-FFF2-40B4-BE49-F238E27FC236}">
                    <a16:creationId xmlns:a16="http://schemas.microsoft.com/office/drawing/2014/main" id="{122C6B2A-C13E-4521-F4A9-4B82B0874103}"/>
                  </a:ext>
                </a:extLst>
              </p:cNvPr>
              <p:cNvSpPr>
                <a:spLocks noChangeArrowheads="1"/>
              </p:cNvSpPr>
              <p:nvPr/>
            </p:nvSpPr>
            <p:spPr bwMode="auto">
              <a:xfrm>
                <a:off x="1872" y="1056"/>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 name="Oval 146">
                <a:extLst>
                  <a:ext uri="{FF2B5EF4-FFF2-40B4-BE49-F238E27FC236}">
                    <a16:creationId xmlns:a16="http://schemas.microsoft.com/office/drawing/2014/main" id="{112A1A0D-51CA-D968-334B-6B44A2545826}"/>
                  </a:ext>
                </a:extLst>
              </p:cNvPr>
              <p:cNvSpPr>
                <a:spLocks noChangeArrowheads="1"/>
              </p:cNvSpPr>
              <p:nvPr/>
            </p:nvSpPr>
            <p:spPr bwMode="auto">
              <a:xfrm>
                <a:off x="1872" y="1248"/>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 name="Oval 147">
                <a:extLst>
                  <a:ext uri="{FF2B5EF4-FFF2-40B4-BE49-F238E27FC236}">
                    <a16:creationId xmlns:a16="http://schemas.microsoft.com/office/drawing/2014/main" id="{4946D3C2-B123-2E05-3E3C-33B98F83A426}"/>
                  </a:ext>
                </a:extLst>
              </p:cNvPr>
              <p:cNvSpPr>
                <a:spLocks noChangeArrowheads="1"/>
              </p:cNvSpPr>
              <p:nvPr/>
            </p:nvSpPr>
            <p:spPr bwMode="auto">
              <a:xfrm>
                <a:off x="1872" y="1440"/>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 name="Oval 148">
                <a:extLst>
                  <a:ext uri="{FF2B5EF4-FFF2-40B4-BE49-F238E27FC236}">
                    <a16:creationId xmlns:a16="http://schemas.microsoft.com/office/drawing/2014/main" id="{47A3B6E3-034F-F188-AA4F-7836450B1EBB}"/>
                  </a:ext>
                </a:extLst>
              </p:cNvPr>
              <p:cNvSpPr>
                <a:spLocks noChangeArrowheads="1"/>
              </p:cNvSpPr>
              <p:nvPr/>
            </p:nvSpPr>
            <p:spPr bwMode="auto">
              <a:xfrm>
                <a:off x="1872" y="1632"/>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 name="Oval 149">
                <a:extLst>
                  <a:ext uri="{FF2B5EF4-FFF2-40B4-BE49-F238E27FC236}">
                    <a16:creationId xmlns:a16="http://schemas.microsoft.com/office/drawing/2014/main" id="{44935FCC-759A-B43E-33EE-01C258FF5459}"/>
                  </a:ext>
                </a:extLst>
              </p:cNvPr>
              <p:cNvSpPr>
                <a:spLocks noChangeArrowheads="1"/>
              </p:cNvSpPr>
              <p:nvPr/>
            </p:nvSpPr>
            <p:spPr bwMode="auto">
              <a:xfrm>
                <a:off x="1872" y="1824"/>
                <a:ext cx="96" cy="96"/>
              </a:xfrm>
              <a:prstGeom prst="ellipse">
                <a:avLst/>
              </a:prstGeom>
              <a:solidFill>
                <a:schemeClr val="folHlink"/>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4" name="Oval 150">
              <a:extLst>
                <a:ext uri="{FF2B5EF4-FFF2-40B4-BE49-F238E27FC236}">
                  <a16:creationId xmlns:a16="http://schemas.microsoft.com/office/drawing/2014/main" id="{E4CF9588-4708-6BEA-F0F7-B1F963BC9B17}"/>
                </a:ext>
              </a:extLst>
            </p:cNvPr>
            <p:cNvSpPr>
              <a:spLocks noChangeArrowheads="1"/>
            </p:cNvSpPr>
            <p:nvPr/>
          </p:nvSpPr>
          <p:spPr bwMode="auto">
            <a:xfrm>
              <a:off x="4896" y="1728"/>
              <a:ext cx="96" cy="96"/>
            </a:xfrm>
            <a:prstGeom prst="ellipse">
              <a:avLst/>
            </a:prstGeom>
            <a:solidFill>
              <a:srgbClr val="FF0000"/>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 name="Oval 151">
              <a:extLst>
                <a:ext uri="{FF2B5EF4-FFF2-40B4-BE49-F238E27FC236}">
                  <a16:creationId xmlns:a16="http://schemas.microsoft.com/office/drawing/2014/main" id="{2F436C79-2539-2BD6-8F26-EF4A9C27F268}"/>
                </a:ext>
              </a:extLst>
            </p:cNvPr>
            <p:cNvSpPr>
              <a:spLocks noChangeArrowheads="1"/>
            </p:cNvSpPr>
            <p:nvPr/>
          </p:nvSpPr>
          <p:spPr bwMode="auto">
            <a:xfrm>
              <a:off x="4416" y="1344"/>
              <a:ext cx="96" cy="96"/>
            </a:xfrm>
            <a:prstGeom prst="ellipse">
              <a:avLst/>
            </a:prstGeom>
            <a:solidFill>
              <a:srgbClr val="FF0000"/>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 name="Oval 152">
              <a:extLst>
                <a:ext uri="{FF2B5EF4-FFF2-40B4-BE49-F238E27FC236}">
                  <a16:creationId xmlns:a16="http://schemas.microsoft.com/office/drawing/2014/main" id="{CB7216E1-586B-9026-13FB-ED3CB34C1A79}"/>
                </a:ext>
              </a:extLst>
            </p:cNvPr>
            <p:cNvSpPr>
              <a:spLocks noChangeArrowheads="1"/>
            </p:cNvSpPr>
            <p:nvPr/>
          </p:nvSpPr>
          <p:spPr bwMode="auto">
            <a:xfrm>
              <a:off x="5136" y="1152"/>
              <a:ext cx="96" cy="96"/>
            </a:xfrm>
            <a:prstGeom prst="ellipse">
              <a:avLst/>
            </a:prstGeom>
            <a:solidFill>
              <a:srgbClr val="FF0000"/>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16" name="Rectangle 158">
            <a:extLst>
              <a:ext uri="{FF2B5EF4-FFF2-40B4-BE49-F238E27FC236}">
                <a16:creationId xmlns:a16="http://schemas.microsoft.com/office/drawing/2014/main" id="{CC009749-99BE-F281-230C-D7651FB029F3}"/>
              </a:ext>
            </a:extLst>
          </p:cNvPr>
          <p:cNvSpPr>
            <a:spLocks noChangeArrowheads="1"/>
          </p:cNvSpPr>
          <p:nvPr/>
        </p:nvSpPr>
        <p:spPr bwMode="auto">
          <a:xfrm>
            <a:off x="1068691" y="4800464"/>
            <a:ext cx="9394241" cy="15696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sz="1600">
                <a:latin typeface="Montserrat" pitchFamily="2" charset="77"/>
              </a:rPr>
              <a:t>Many different dissipation mechanisms exist in the mantle (e.g. Jackson and Anderson 1970). The attenuation that a seismic wave experiences is a super-position of all these mechanisms.</a:t>
            </a:r>
          </a:p>
          <a:p>
            <a:pPr eaLnBrk="0" hangingPunct="0"/>
            <a:endParaRPr lang="en-US" sz="1600">
              <a:latin typeface="Montserrat" pitchFamily="2" charset="77"/>
            </a:endParaRPr>
          </a:p>
          <a:p>
            <a:pPr eaLnBrk="0" hangingPunct="0"/>
            <a:r>
              <a:rPr lang="en-US" sz="1600">
                <a:latin typeface="Montserrat" pitchFamily="2" charset="77"/>
              </a:rPr>
              <a:t>Attenuation mechanisms are often thermally activated, so measuring Q can sometimes be used as a proxy for temperature</a:t>
            </a:r>
            <a:endParaRPr lang="fr-FR" sz="1600">
              <a:latin typeface="Montserrat" pitchFamily="2" charset="77"/>
            </a:endParaRPr>
          </a:p>
        </p:txBody>
      </p:sp>
    </p:spTree>
    <p:extLst>
      <p:ext uri="{BB962C8B-B14F-4D97-AF65-F5344CB8AC3E}">
        <p14:creationId xmlns:p14="http://schemas.microsoft.com/office/powerpoint/2010/main" val="1867587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1B1AA0D0-2E23-0A20-E0BA-9E12FEA622BB}"/>
              </a:ext>
            </a:extLst>
          </p:cNvPr>
          <p:cNvSpPr txBox="1">
            <a:spLocks/>
          </p:cNvSpPr>
          <p:nvPr/>
        </p:nvSpPr>
        <p:spPr>
          <a:xfrm>
            <a:off x="532427" y="52858"/>
            <a:ext cx="9144000" cy="6095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i="1">
                <a:latin typeface="Roboto" panose="02000000000000000000" pitchFamily="2" charset="0"/>
                <a:ea typeface="Roboto" panose="02000000000000000000" pitchFamily="2" charset="0"/>
              </a:rPr>
              <a:t>Class schedule</a:t>
            </a:r>
          </a:p>
        </p:txBody>
      </p:sp>
      <p:graphicFrame>
        <p:nvGraphicFramePr>
          <p:cNvPr id="2" name="Table 1">
            <a:extLst>
              <a:ext uri="{FF2B5EF4-FFF2-40B4-BE49-F238E27FC236}">
                <a16:creationId xmlns:a16="http://schemas.microsoft.com/office/drawing/2014/main" id="{B7058B99-03DF-6C00-8765-37E1D31EE436}"/>
              </a:ext>
            </a:extLst>
          </p:cNvPr>
          <p:cNvGraphicFramePr>
            <a:graphicFrameLocks noGrp="1"/>
          </p:cNvGraphicFramePr>
          <p:nvPr/>
        </p:nvGraphicFramePr>
        <p:xfrm>
          <a:off x="234878" y="662457"/>
          <a:ext cx="6258070" cy="6021025"/>
        </p:xfrm>
        <a:graphic>
          <a:graphicData uri="http://schemas.openxmlformats.org/drawingml/2006/table">
            <a:tbl>
              <a:tblPr firstRow="1" firstCol="1" bandRow="1">
                <a:tableStyleId>{5C22544A-7EE6-4342-B048-85BDC9FD1C3A}</a:tableStyleId>
              </a:tblPr>
              <a:tblGrid>
                <a:gridCol w="607515">
                  <a:extLst>
                    <a:ext uri="{9D8B030D-6E8A-4147-A177-3AD203B41FA5}">
                      <a16:colId xmlns:a16="http://schemas.microsoft.com/office/drawing/2014/main" val="1056481097"/>
                    </a:ext>
                  </a:extLst>
                </a:gridCol>
                <a:gridCol w="1068703">
                  <a:extLst>
                    <a:ext uri="{9D8B030D-6E8A-4147-A177-3AD203B41FA5}">
                      <a16:colId xmlns:a16="http://schemas.microsoft.com/office/drawing/2014/main" val="2611648886"/>
                    </a:ext>
                  </a:extLst>
                </a:gridCol>
                <a:gridCol w="2075688">
                  <a:extLst>
                    <a:ext uri="{9D8B030D-6E8A-4147-A177-3AD203B41FA5}">
                      <a16:colId xmlns:a16="http://schemas.microsoft.com/office/drawing/2014/main" val="934382152"/>
                    </a:ext>
                  </a:extLst>
                </a:gridCol>
                <a:gridCol w="2506164">
                  <a:extLst>
                    <a:ext uri="{9D8B030D-6E8A-4147-A177-3AD203B41FA5}">
                      <a16:colId xmlns:a16="http://schemas.microsoft.com/office/drawing/2014/main" val="1731134014"/>
                    </a:ext>
                  </a:extLst>
                </a:gridCol>
              </a:tblGrid>
              <a:tr h="137081">
                <a:tc>
                  <a:txBody>
                    <a:bodyPr/>
                    <a:lstStyle/>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Dates</a:t>
                      </a:r>
                    </a:p>
                  </a:txBody>
                  <a:tcPr marL="53798" marR="53798" marT="0" marB="0"/>
                </a:tc>
                <a:tc>
                  <a:txBody>
                    <a:bodyPr/>
                    <a:lstStyle/>
                    <a:p>
                      <a:pPr marL="0" marR="0">
                        <a:spcBef>
                          <a:spcPts val="0"/>
                        </a:spcBef>
                        <a:spcAft>
                          <a:spcPts val="0"/>
                        </a:spcAft>
                      </a:pPr>
                      <a:r>
                        <a:rPr lang="en-US" sz="900">
                          <a:effectLst/>
                        </a:rPr>
                        <a:t>Topic</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rPr>
                        <a:t>Lab assignment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extLst>
                  <a:ext uri="{0D108BD9-81ED-4DB2-BD59-A6C34878D82A}">
                    <a16:rowId xmlns:a16="http://schemas.microsoft.com/office/drawing/2014/main" val="38131412"/>
                  </a:ext>
                </a:extLst>
              </a:tr>
              <a:tr h="252853">
                <a:tc>
                  <a:txBody>
                    <a:bodyPr/>
                    <a:lstStyle/>
                    <a:p>
                      <a:pPr marL="0" marR="0">
                        <a:spcBef>
                          <a:spcPts val="0"/>
                        </a:spcBef>
                        <a:spcAft>
                          <a:spcPts val="0"/>
                        </a:spcAft>
                      </a:pPr>
                      <a:r>
                        <a:rPr lang="en-US" sz="900">
                          <a:effectLst/>
                        </a:rPr>
                        <a:t>Week 1:</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Jan 17, Jan 19</a:t>
                      </a:r>
                    </a:p>
                  </a:txBody>
                  <a:tcPr marL="53798" marR="53798" marT="0" marB="0"/>
                </a:tc>
                <a:tc>
                  <a:txBody>
                    <a:bodyPr/>
                    <a:lstStyle/>
                    <a:p>
                      <a:pPr marL="0" marR="0">
                        <a:spcBef>
                          <a:spcPts val="0"/>
                        </a:spcBef>
                        <a:spcAft>
                          <a:spcPts val="0"/>
                        </a:spcAft>
                      </a:pPr>
                      <a:r>
                        <a:rPr lang="en-US" sz="900">
                          <a:effectLst/>
                        </a:rPr>
                        <a:t>Course overview</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rPr>
                        <a:t>Lab 1: Python crash course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extLst>
                  <a:ext uri="{0D108BD9-81ED-4DB2-BD59-A6C34878D82A}">
                    <a16:rowId xmlns:a16="http://schemas.microsoft.com/office/drawing/2014/main" val="2822876661"/>
                  </a:ext>
                </a:extLst>
              </a:tr>
              <a:tr h="358882">
                <a:tc>
                  <a:txBody>
                    <a:bodyPr/>
                    <a:lstStyle/>
                    <a:p>
                      <a:pPr marL="0" marR="0">
                        <a:spcBef>
                          <a:spcPts val="0"/>
                        </a:spcBef>
                        <a:spcAft>
                          <a:spcPts val="0"/>
                        </a:spcAft>
                      </a:pPr>
                      <a:r>
                        <a:rPr lang="en-US" sz="900">
                          <a:effectLst/>
                        </a:rPr>
                        <a:t>Week 2:</a:t>
                      </a:r>
                    </a:p>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Jan 24, Jan 26</a:t>
                      </a:r>
                    </a:p>
                  </a:txBody>
                  <a:tcPr marL="53798" marR="53798" marT="0" marB="0"/>
                </a:tc>
                <a:tc>
                  <a:txBody>
                    <a:bodyPr/>
                    <a:lstStyle/>
                    <a:p>
                      <a:pPr marL="0" marR="0">
                        <a:spcBef>
                          <a:spcPts val="0"/>
                        </a:spcBef>
                        <a:spcAft>
                          <a:spcPts val="0"/>
                        </a:spcAft>
                      </a:pPr>
                      <a:r>
                        <a:rPr lang="en-US" sz="900">
                          <a:effectLst/>
                        </a:rPr>
                        <a:t>Seismic signal processing</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effectLst/>
                        </a:rPr>
                        <a:t>Lab 2: Introduction to </a:t>
                      </a:r>
                      <a:r>
                        <a:rPr lang="en-US" sz="900" err="1">
                          <a:effectLst/>
                        </a:rPr>
                        <a:t>Obspy</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extLst>
                  <a:ext uri="{0D108BD9-81ED-4DB2-BD59-A6C34878D82A}">
                    <a16:rowId xmlns:a16="http://schemas.microsoft.com/office/drawing/2014/main" val="1464603341"/>
                  </a:ext>
                </a:extLst>
              </a:tr>
              <a:tr h="358882">
                <a:tc>
                  <a:txBody>
                    <a:bodyPr/>
                    <a:lstStyle/>
                    <a:p>
                      <a:pPr marL="0" marR="0">
                        <a:spcBef>
                          <a:spcPts val="0"/>
                        </a:spcBef>
                        <a:spcAft>
                          <a:spcPts val="0"/>
                        </a:spcAft>
                      </a:pPr>
                      <a:r>
                        <a:rPr lang="en-US" sz="900">
                          <a:effectLst/>
                        </a:rPr>
                        <a:t>Week 3:</a:t>
                      </a:r>
                    </a:p>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Jan 31, Feb 2</a:t>
                      </a:r>
                    </a:p>
                  </a:txBody>
                  <a:tcPr marL="53798" marR="53798" marT="0" marB="0"/>
                </a:tc>
                <a:tc>
                  <a:txBody>
                    <a:bodyPr/>
                    <a:lstStyle/>
                    <a:p>
                      <a:pPr marL="0" marR="0">
                        <a:spcBef>
                          <a:spcPts val="0"/>
                        </a:spcBef>
                        <a:spcAft>
                          <a:spcPts val="0"/>
                        </a:spcAft>
                      </a:pPr>
                      <a:r>
                        <a:rPr lang="en-US" sz="900">
                          <a:effectLst/>
                        </a:rPr>
                        <a:t>Moment Tensors/ Inverse methods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Lab 3: Moment tensor inversion</a:t>
                      </a:r>
                    </a:p>
                  </a:txBody>
                  <a:tcPr marL="53798" marR="53798" marT="0" marB="0"/>
                </a:tc>
                <a:extLst>
                  <a:ext uri="{0D108BD9-81ED-4DB2-BD59-A6C34878D82A}">
                    <a16:rowId xmlns:a16="http://schemas.microsoft.com/office/drawing/2014/main" val="2061944113"/>
                  </a:ext>
                </a:extLst>
              </a:tr>
              <a:tr h="358882">
                <a:tc>
                  <a:txBody>
                    <a:bodyPr/>
                    <a:lstStyle/>
                    <a:p>
                      <a:pPr marL="0" marR="0">
                        <a:spcBef>
                          <a:spcPts val="0"/>
                        </a:spcBef>
                        <a:spcAft>
                          <a:spcPts val="0"/>
                        </a:spcAft>
                      </a:pPr>
                      <a:r>
                        <a:rPr lang="en-US" sz="900">
                          <a:effectLst/>
                        </a:rPr>
                        <a:t>Week 4:</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Feb 7, Feb 9</a:t>
                      </a:r>
                    </a:p>
                  </a:txBody>
                  <a:tcPr marL="53798" marR="53798" marT="0" marB="0"/>
                </a:tc>
                <a:tc>
                  <a:txBody>
                    <a:bodyPr/>
                    <a:lstStyle/>
                    <a:p>
                      <a:pPr marL="0" marR="0">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 </a:t>
                      </a:r>
                      <a:r>
                        <a:rPr lang="en-US" sz="1000">
                          <a:effectLst/>
                          <a:latin typeface="Calibri" panose="020F0502020204030204" pitchFamily="34" charset="0"/>
                          <a:ea typeface="Calibri" panose="020F0502020204030204" pitchFamily="34" charset="0"/>
                          <a:cs typeface="Times New Roman" panose="02020603050405020304" pitchFamily="18" charset="0"/>
                        </a:rPr>
                        <a:t>No class, Ross ill</a:t>
                      </a:r>
                    </a:p>
                  </a:txBody>
                  <a:tcPr marL="53798" marR="53798" marT="0" marB="0"/>
                </a:tc>
                <a:tc>
                  <a:txBody>
                    <a:bodyPr/>
                    <a:lstStyle/>
                    <a:p>
                      <a:pPr marL="0" marR="0">
                        <a:spcBef>
                          <a:spcPts val="0"/>
                        </a:spcBef>
                        <a:spcAft>
                          <a:spcPts val="0"/>
                        </a:spcAft>
                      </a:pPr>
                      <a:r>
                        <a:rPr lang="en-US" sz="900">
                          <a:effectLst/>
                        </a:rPr>
                        <a:t>Seismic wave propagation 1</a:t>
                      </a:r>
                    </a:p>
                  </a:txBody>
                  <a:tcPr marL="53798" marR="53798" marT="0" marB="0"/>
                </a:tc>
                <a:extLst>
                  <a:ext uri="{0D108BD9-81ED-4DB2-BD59-A6C34878D82A}">
                    <a16:rowId xmlns:a16="http://schemas.microsoft.com/office/drawing/2014/main" val="2693773280"/>
                  </a:ext>
                </a:extLst>
              </a:tr>
              <a:tr h="358882">
                <a:tc>
                  <a:txBody>
                    <a:bodyPr/>
                    <a:lstStyle/>
                    <a:p>
                      <a:pPr marL="0" marR="0">
                        <a:spcBef>
                          <a:spcPts val="0"/>
                        </a:spcBef>
                        <a:spcAft>
                          <a:spcPts val="0"/>
                        </a:spcAft>
                      </a:pPr>
                      <a:r>
                        <a:rPr lang="en-US" sz="900">
                          <a:effectLst/>
                        </a:rPr>
                        <a:t>Week 5:</a:t>
                      </a:r>
                    </a:p>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Feb 14, Feb 16</a:t>
                      </a:r>
                    </a:p>
                  </a:txBody>
                  <a:tcPr marL="53798" marR="53798"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effectLst/>
                        </a:rPr>
                        <a:t>Lab 4: Reference Earth models: The “1D” Earth</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effectLst/>
                        </a:rPr>
                        <a:t>Seismic wave propagation 2</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extLst>
                  <a:ext uri="{0D108BD9-81ED-4DB2-BD59-A6C34878D82A}">
                    <a16:rowId xmlns:a16="http://schemas.microsoft.com/office/drawing/2014/main" val="924890066"/>
                  </a:ext>
                </a:extLst>
              </a:tr>
              <a:tr h="358882">
                <a:tc>
                  <a:txBody>
                    <a:bodyPr/>
                    <a:lstStyle/>
                    <a:p>
                      <a:pPr marL="0" marR="0">
                        <a:spcBef>
                          <a:spcPts val="0"/>
                        </a:spcBef>
                        <a:spcAft>
                          <a:spcPts val="0"/>
                        </a:spcAft>
                      </a:pPr>
                      <a:r>
                        <a:rPr lang="en-US" sz="900">
                          <a:effectLst/>
                        </a:rPr>
                        <a:t>Week 6:</a:t>
                      </a:r>
                    </a:p>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Feb 21, Feb 23</a:t>
                      </a:r>
                    </a:p>
                  </a:txBody>
                  <a:tcPr marL="53798" marR="53798"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effectLst/>
                        </a:rPr>
                        <a:t>Lab 5: Surface wave dispersion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effectLst/>
                          <a:latin typeface="Calibri" panose="020F0502020204030204" pitchFamily="34" charset="0"/>
                          <a:ea typeface="Calibri" panose="020F0502020204030204" pitchFamily="34" charset="0"/>
                          <a:cs typeface="Times New Roman" panose="02020603050405020304" pitchFamily="18" charset="0"/>
                        </a:rPr>
                        <a:t> Surface waves and normal modes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extLst>
                  <a:ext uri="{0D108BD9-81ED-4DB2-BD59-A6C34878D82A}">
                    <a16:rowId xmlns:a16="http://schemas.microsoft.com/office/drawing/2014/main" val="2579852334"/>
                  </a:ext>
                </a:extLst>
              </a:tr>
              <a:tr h="358882">
                <a:tc>
                  <a:txBody>
                    <a:bodyPr/>
                    <a:lstStyle/>
                    <a:p>
                      <a:pPr marL="0" marR="0">
                        <a:spcBef>
                          <a:spcPts val="0"/>
                        </a:spcBef>
                        <a:spcAft>
                          <a:spcPts val="0"/>
                        </a:spcAft>
                      </a:pPr>
                      <a:r>
                        <a:rPr lang="en-US" sz="900">
                          <a:effectLst/>
                        </a:rPr>
                        <a:t>Week 7:</a:t>
                      </a:r>
                    </a:p>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Feb 28, Mar 2</a:t>
                      </a:r>
                    </a:p>
                  </a:txBody>
                  <a:tcPr marL="53798" marR="53798"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effectLst/>
                        </a:rPr>
                        <a:t>Lab 6: Normal modes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rPr>
                        <a:t>Imaging Earth Structure 1:</a:t>
                      </a:r>
                    </a:p>
                    <a:p>
                      <a:pPr marL="0" marR="0">
                        <a:spcBef>
                          <a:spcPts val="0"/>
                        </a:spcBef>
                        <a:spcAft>
                          <a:spcPts val="0"/>
                        </a:spcAft>
                      </a:pPr>
                      <a:r>
                        <a:rPr lang="en-US" sz="900">
                          <a:effectLst/>
                        </a:rPr>
                        <a:t>Seismic tomography</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extLst>
                  <a:ext uri="{0D108BD9-81ED-4DB2-BD59-A6C34878D82A}">
                    <a16:rowId xmlns:a16="http://schemas.microsoft.com/office/drawing/2014/main" val="3063991704"/>
                  </a:ext>
                </a:extLst>
              </a:tr>
              <a:tr h="358882">
                <a:tc>
                  <a:txBody>
                    <a:bodyPr/>
                    <a:lstStyle/>
                    <a:p>
                      <a:pPr marL="0" marR="0">
                        <a:spcBef>
                          <a:spcPts val="0"/>
                        </a:spcBef>
                        <a:spcAft>
                          <a:spcPts val="0"/>
                        </a:spcAft>
                      </a:pPr>
                      <a:r>
                        <a:rPr lang="en-US" sz="900">
                          <a:effectLst/>
                        </a:rPr>
                        <a:t>Week 8:</a:t>
                      </a:r>
                    </a:p>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Mar 7, Mar 9</a:t>
                      </a:r>
                    </a:p>
                  </a:txBody>
                  <a:tcPr marL="53798" marR="53798"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effectLst/>
                        </a:rPr>
                        <a:t>Lab 7: Seismic Tomography</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rPr>
                        <a:t>Imaging Earth Structure 2:</a:t>
                      </a:r>
                    </a:p>
                    <a:p>
                      <a:pPr marL="0" marR="0">
                        <a:spcBef>
                          <a:spcPts val="0"/>
                        </a:spcBef>
                        <a:spcAft>
                          <a:spcPts val="0"/>
                        </a:spcAft>
                      </a:pPr>
                      <a:r>
                        <a:rPr lang="en-US" sz="900">
                          <a:effectLst/>
                        </a:rPr>
                        <a:t>Seismic discontinuities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 Research paper discussion</a:t>
                      </a:r>
                    </a:p>
                  </a:txBody>
                  <a:tcPr marL="53798" marR="53798" marT="0" marB="0"/>
                </a:tc>
                <a:extLst>
                  <a:ext uri="{0D108BD9-81ED-4DB2-BD59-A6C34878D82A}">
                    <a16:rowId xmlns:a16="http://schemas.microsoft.com/office/drawing/2014/main" val="3113921085"/>
                  </a:ext>
                </a:extLst>
              </a:tr>
              <a:tr h="448870">
                <a:tc>
                  <a:txBody>
                    <a:bodyPr/>
                    <a:lstStyle/>
                    <a:p>
                      <a:pPr marL="0" marR="0">
                        <a:spcBef>
                          <a:spcPts val="0"/>
                        </a:spcBef>
                        <a:spcAft>
                          <a:spcPts val="0"/>
                        </a:spcAft>
                      </a:pPr>
                      <a:r>
                        <a:rPr lang="en-US" sz="900">
                          <a:effectLst/>
                        </a:rPr>
                        <a:t>Week 9:</a:t>
                      </a:r>
                    </a:p>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rPr>
                        <a:t>Spring break</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extLst>
                  <a:ext uri="{0D108BD9-81ED-4DB2-BD59-A6C34878D82A}">
                    <a16:rowId xmlns:a16="http://schemas.microsoft.com/office/drawing/2014/main" val="3613328099"/>
                  </a:ext>
                </a:extLst>
              </a:tr>
              <a:tr h="358882">
                <a:tc>
                  <a:txBody>
                    <a:bodyPr/>
                    <a:lstStyle/>
                    <a:p>
                      <a:pPr marL="0" marR="0">
                        <a:spcBef>
                          <a:spcPts val="0"/>
                        </a:spcBef>
                        <a:spcAft>
                          <a:spcPts val="0"/>
                        </a:spcAft>
                      </a:pPr>
                      <a:r>
                        <a:rPr lang="en-US" sz="900">
                          <a:effectLst/>
                        </a:rPr>
                        <a:t>Week 10:</a:t>
                      </a:r>
                    </a:p>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Mar 21, Mar 23</a:t>
                      </a: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Lab 8. Receiver Functions</a:t>
                      </a:r>
                    </a:p>
                  </a:txBody>
                  <a:tcPr marL="53798" marR="53798"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effectLst/>
                        </a:rPr>
                        <a:t> Anisotropy and anelasticity</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extLst>
                  <a:ext uri="{0D108BD9-81ED-4DB2-BD59-A6C34878D82A}">
                    <a16:rowId xmlns:a16="http://schemas.microsoft.com/office/drawing/2014/main" val="32213576"/>
                  </a:ext>
                </a:extLst>
              </a:tr>
              <a:tr h="358882">
                <a:tc>
                  <a:txBody>
                    <a:bodyPr/>
                    <a:lstStyle/>
                    <a:p>
                      <a:pPr marL="0" marR="0">
                        <a:spcBef>
                          <a:spcPts val="0"/>
                        </a:spcBef>
                        <a:spcAft>
                          <a:spcPts val="0"/>
                        </a:spcAft>
                      </a:pPr>
                      <a:r>
                        <a:rPr lang="en-US" sz="900">
                          <a:effectLst/>
                        </a:rPr>
                        <a:t>Week 11:</a:t>
                      </a:r>
                    </a:p>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Mar 28, Mar 30</a:t>
                      </a:r>
                    </a:p>
                  </a:txBody>
                  <a:tcPr marL="53798" marR="53798" marT="0" marB="0"/>
                </a:tc>
                <a:tc>
                  <a:txBody>
                    <a:bodyPr/>
                    <a:lstStyle/>
                    <a:p>
                      <a:pPr marL="0" marR="0">
                        <a:spcBef>
                          <a:spcPts val="0"/>
                        </a:spcBef>
                        <a:spcAft>
                          <a:spcPts val="0"/>
                        </a:spcAft>
                      </a:pPr>
                      <a:r>
                        <a:rPr lang="en-US" sz="900">
                          <a:effectLst/>
                        </a:rPr>
                        <a:t>Planetary seismology 1</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rPr>
                        <a:t>Lab 9: </a:t>
                      </a:r>
                      <a:r>
                        <a:rPr lang="en-US" sz="900" err="1">
                          <a:effectLst/>
                        </a:rPr>
                        <a:t>InSight</a:t>
                      </a:r>
                      <a:r>
                        <a:rPr lang="en-US" sz="900">
                          <a:effectLst/>
                        </a:rPr>
                        <a:t>- Seismology on Mars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extLst>
                  <a:ext uri="{0D108BD9-81ED-4DB2-BD59-A6C34878D82A}">
                    <a16:rowId xmlns:a16="http://schemas.microsoft.com/office/drawing/2014/main" val="4229716373"/>
                  </a:ext>
                </a:extLst>
              </a:tr>
              <a:tr h="358882">
                <a:tc>
                  <a:txBody>
                    <a:bodyPr/>
                    <a:lstStyle/>
                    <a:p>
                      <a:pPr marL="0" marR="0">
                        <a:spcBef>
                          <a:spcPts val="0"/>
                        </a:spcBef>
                        <a:spcAft>
                          <a:spcPts val="0"/>
                        </a:spcAft>
                      </a:pPr>
                      <a:r>
                        <a:rPr lang="en-US" sz="900">
                          <a:effectLst/>
                        </a:rPr>
                        <a:t>Week 12:</a:t>
                      </a:r>
                    </a:p>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Apr 4, Apr 6</a:t>
                      </a:r>
                    </a:p>
                  </a:txBody>
                  <a:tcPr marL="53798" marR="53798" marT="0" marB="0"/>
                </a:tc>
                <a:tc>
                  <a:txBody>
                    <a:bodyPr/>
                    <a:lstStyle/>
                    <a:p>
                      <a:pPr marL="0" marR="0">
                        <a:spcBef>
                          <a:spcPts val="0"/>
                        </a:spcBef>
                        <a:spcAft>
                          <a:spcPts val="0"/>
                        </a:spcAft>
                      </a:pPr>
                      <a:r>
                        <a:rPr lang="en-US" sz="900">
                          <a:effectLst/>
                        </a:rPr>
                        <a:t>Planetary seismology 2</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extLst>
                  <a:ext uri="{0D108BD9-81ED-4DB2-BD59-A6C34878D82A}">
                    <a16:rowId xmlns:a16="http://schemas.microsoft.com/office/drawing/2014/main" val="643703434"/>
                  </a:ext>
                </a:extLst>
              </a:tr>
              <a:tr h="358882">
                <a:tc>
                  <a:txBody>
                    <a:bodyPr/>
                    <a:lstStyle/>
                    <a:p>
                      <a:pPr marL="0" marR="0">
                        <a:spcBef>
                          <a:spcPts val="0"/>
                        </a:spcBef>
                        <a:spcAft>
                          <a:spcPts val="0"/>
                        </a:spcAft>
                      </a:pPr>
                      <a:r>
                        <a:rPr lang="en-US" sz="900">
                          <a:effectLst/>
                        </a:rPr>
                        <a:t>Week 13:</a:t>
                      </a:r>
                    </a:p>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Apr 11, Apr 13</a:t>
                      </a:r>
                    </a:p>
                  </a:txBody>
                  <a:tcPr marL="53798" marR="53798" marT="0" marB="0"/>
                </a:tc>
                <a:tc>
                  <a:txBody>
                    <a:bodyPr/>
                    <a:lstStyle/>
                    <a:p>
                      <a:pPr marL="0" marR="0">
                        <a:spcBef>
                          <a:spcPts val="0"/>
                        </a:spcBef>
                        <a:spcAft>
                          <a:spcPts val="0"/>
                        </a:spcAft>
                      </a:pPr>
                      <a:r>
                        <a:rPr lang="en-US" sz="900">
                          <a:effectLst/>
                        </a:rPr>
                        <a:t>Machine learning in seismology 1</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rPr>
                        <a:t>Lab 10: Earthquake detection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extLst>
                  <a:ext uri="{0D108BD9-81ED-4DB2-BD59-A6C34878D82A}">
                    <a16:rowId xmlns:a16="http://schemas.microsoft.com/office/drawing/2014/main" val="1612796272"/>
                  </a:ext>
                </a:extLst>
              </a:tr>
              <a:tr h="358882">
                <a:tc>
                  <a:txBody>
                    <a:bodyPr/>
                    <a:lstStyle/>
                    <a:p>
                      <a:pPr marL="0" marR="0">
                        <a:spcBef>
                          <a:spcPts val="0"/>
                        </a:spcBef>
                        <a:spcAft>
                          <a:spcPts val="0"/>
                        </a:spcAft>
                      </a:pPr>
                      <a:r>
                        <a:rPr lang="en-US" sz="900">
                          <a:effectLst/>
                        </a:rPr>
                        <a:t>Week 14:</a:t>
                      </a:r>
                    </a:p>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Apr 18, Apr 20</a:t>
                      </a:r>
                    </a:p>
                  </a:txBody>
                  <a:tcPr marL="53798" marR="53798" marT="0" marB="0"/>
                </a:tc>
                <a:tc>
                  <a:txBody>
                    <a:bodyPr/>
                    <a:lstStyle/>
                    <a:p>
                      <a:pPr marL="0" marR="0">
                        <a:spcBef>
                          <a:spcPts val="0"/>
                        </a:spcBef>
                        <a:spcAft>
                          <a:spcPts val="0"/>
                        </a:spcAft>
                      </a:pPr>
                      <a:r>
                        <a:rPr lang="en-US" sz="900">
                          <a:effectLst/>
                        </a:rPr>
                        <a:t>Machine learning in seismology 2</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extLst>
                  <a:ext uri="{0D108BD9-81ED-4DB2-BD59-A6C34878D82A}">
                    <a16:rowId xmlns:a16="http://schemas.microsoft.com/office/drawing/2014/main" val="1959484565"/>
                  </a:ext>
                </a:extLst>
              </a:tr>
              <a:tr h="358882">
                <a:tc>
                  <a:txBody>
                    <a:bodyPr/>
                    <a:lstStyle/>
                    <a:p>
                      <a:pPr marL="0" marR="0">
                        <a:spcBef>
                          <a:spcPts val="0"/>
                        </a:spcBef>
                        <a:spcAft>
                          <a:spcPts val="0"/>
                        </a:spcAft>
                      </a:pPr>
                      <a:r>
                        <a:rPr lang="en-US" sz="900">
                          <a:effectLst/>
                        </a:rPr>
                        <a:t>Week 15:</a:t>
                      </a:r>
                    </a:p>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Apr 25, Apr 27</a:t>
                      </a:r>
                    </a:p>
                  </a:txBody>
                  <a:tcPr marL="53798" marR="53798" marT="0" marB="0"/>
                </a:tc>
                <a:tc>
                  <a:txBody>
                    <a:bodyPr/>
                    <a:lstStyle/>
                    <a:p>
                      <a:pPr marL="0" marR="0">
                        <a:spcBef>
                          <a:spcPts val="0"/>
                        </a:spcBef>
                        <a:spcAft>
                          <a:spcPts val="0"/>
                        </a:spcAft>
                      </a:pPr>
                      <a:r>
                        <a:rPr lang="en-US" sz="900">
                          <a:effectLst/>
                        </a:rPr>
                        <a:t>Frontiers of seismology: What’s next?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extLst>
                  <a:ext uri="{0D108BD9-81ED-4DB2-BD59-A6C34878D82A}">
                    <a16:rowId xmlns:a16="http://schemas.microsoft.com/office/drawing/2014/main" val="1079005518"/>
                  </a:ext>
                </a:extLst>
              </a:tr>
              <a:tr h="358882">
                <a:tc>
                  <a:txBody>
                    <a:bodyPr/>
                    <a:lstStyle/>
                    <a:p>
                      <a:pPr marL="0" marR="0">
                        <a:spcBef>
                          <a:spcPts val="0"/>
                        </a:spcBef>
                        <a:spcAft>
                          <a:spcPts val="0"/>
                        </a:spcAft>
                      </a:pPr>
                      <a:r>
                        <a:rPr lang="en-US" sz="900">
                          <a:effectLst/>
                        </a:rPr>
                        <a:t>Week 16:</a:t>
                      </a:r>
                    </a:p>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May 2, May 4</a:t>
                      </a:r>
                    </a:p>
                  </a:txBody>
                  <a:tcPr marL="53798" marR="53798" marT="0" marB="0"/>
                </a:tc>
                <a:tc>
                  <a:txBody>
                    <a:bodyPr/>
                    <a:lstStyle/>
                    <a:p>
                      <a:pPr marL="0" marR="0">
                        <a:spcBef>
                          <a:spcPts val="0"/>
                        </a:spcBef>
                        <a:spcAft>
                          <a:spcPts val="0"/>
                        </a:spcAft>
                      </a:pPr>
                      <a:r>
                        <a:rPr lang="en-US" sz="900">
                          <a:effectLst/>
                        </a:rPr>
                        <a:t>Research paper presentations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extLst>
                  <a:ext uri="{0D108BD9-81ED-4DB2-BD59-A6C34878D82A}">
                    <a16:rowId xmlns:a16="http://schemas.microsoft.com/office/drawing/2014/main" val="295611231"/>
                  </a:ext>
                </a:extLst>
              </a:tr>
            </a:tbl>
          </a:graphicData>
        </a:graphic>
      </p:graphicFrame>
    </p:spTree>
    <p:extLst>
      <p:ext uri="{BB962C8B-B14F-4D97-AF65-F5344CB8AC3E}">
        <p14:creationId xmlns:p14="http://schemas.microsoft.com/office/powerpoint/2010/main" val="2838928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8A43F-3101-C59D-0F9B-452A5718B72F}"/>
              </a:ext>
            </a:extLst>
          </p:cNvPr>
          <p:cNvSpPr>
            <a:spLocks noGrp="1"/>
          </p:cNvSpPr>
          <p:nvPr>
            <p:ph type="title"/>
          </p:nvPr>
        </p:nvSpPr>
        <p:spPr/>
        <p:txBody>
          <a:bodyPr/>
          <a:lstStyle/>
          <a:p>
            <a:r>
              <a:rPr lang="en-US"/>
              <a:t>Shear attenuation profiles of Earth’s mantle</a:t>
            </a:r>
          </a:p>
        </p:txBody>
      </p:sp>
      <p:pic>
        <p:nvPicPr>
          <p:cNvPr id="4" name="Picture 3" descr="Chart&#10;&#10;Description automatically generated with medium confidence">
            <a:extLst>
              <a:ext uri="{FF2B5EF4-FFF2-40B4-BE49-F238E27FC236}">
                <a16:creationId xmlns:a16="http://schemas.microsoft.com/office/drawing/2014/main" id="{17337878-08B5-349B-A5B8-490CB10E3949}"/>
              </a:ext>
            </a:extLst>
          </p:cNvPr>
          <p:cNvPicPr>
            <a:picLocks noChangeAspect="1"/>
          </p:cNvPicPr>
          <p:nvPr/>
        </p:nvPicPr>
        <p:blipFill rotWithShape="1">
          <a:blip r:embed="rId2"/>
          <a:srcRect l="12333" r="19401" b="25523"/>
          <a:stretch/>
        </p:blipFill>
        <p:spPr>
          <a:xfrm>
            <a:off x="5701569" y="839898"/>
            <a:ext cx="5305926" cy="3734135"/>
          </a:xfrm>
          <a:prstGeom prst="rect">
            <a:avLst/>
          </a:prstGeom>
        </p:spPr>
      </p:pic>
      <p:sp>
        <p:nvSpPr>
          <p:cNvPr id="5" name="TextBox 4">
            <a:extLst>
              <a:ext uri="{FF2B5EF4-FFF2-40B4-BE49-F238E27FC236}">
                <a16:creationId xmlns:a16="http://schemas.microsoft.com/office/drawing/2014/main" id="{BB31CE1E-9A5C-610E-993F-B588559912F4}"/>
              </a:ext>
            </a:extLst>
          </p:cNvPr>
          <p:cNvSpPr txBox="1"/>
          <p:nvPr/>
        </p:nvSpPr>
        <p:spPr>
          <a:xfrm>
            <a:off x="5894073" y="5636887"/>
            <a:ext cx="2893671" cy="276999"/>
          </a:xfrm>
          <a:prstGeom prst="rect">
            <a:avLst/>
          </a:prstGeom>
          <a:noFill/>
        </p:spPr>
        <p:txBody>
          <a:bodyPr wrap="square" rtlCol="0">
            <a:spAutoFit/>
          </a:bodyPr>
          <a:lstStyle/>
          <a:p>
            <a:r>
              <a:rPr lang="en-US" sz="1200" i="1" err="1">
                <a:latin typeface="Montserrat" pitchFamily="2" charset="77"/>
              </a:rPr>
              <a:t>Schuberth</a:t>
            </a:r>
            <a:r>
              <a:rPr lang="en-US" sz="1200" i="1">
                <a:latin typeface="Montserrat" pitchFamily="2" charset="77"/>
              </a:rPr>
              <a:t> and </a:t>
            </a:r>
            <a:r>
              <a:rPr lang="en-US" sz="1200" i="1" err="1">
                <a:latin typeface="Montserrat" pitchFamily="2" charset="77"/>
              </a:rPr>
              <a:t>Bigalke</a:t>
            </a:r>
            <a:r>
              <a:rPr lang="en-US" sz="1200" i="1">
                <a:latin typeface="Montserrat" pitchFamily="2" charset="77"/>
              </a:rPr>
              <a:t>, 2021</a:t>
            </a:r>
          </a:p>
        </p:txBody>
      </p:sp>
      <p:sp>
        <p:nvSpPr>
          <p:cNvPr id="3" name="TextBox 2">
            <a:extLst>
              <a:ext uri="{FF2B5EF4-FFF2-40B4-BE49-F238E27FC236}">
                <a16:creationId xmlns:a16="http://schemas.microsoft.com/office/drawing/2014/main" id="{E1E7C112-17D0-0181-2045-BEEF2757A4D3}"/>
              </a:ext>
            </a:extLst>
          </p:cNvPr>
          <p:cNvSpPr txBox="1"/>
          <p:nvPr/>
        </p:nvSpPr>
        <p:spPr>
          <a:xfrm>
            <a:off x="460029" y="1157713"/>
            <a:ext cx="4797771" cy="5078313"/>
          </a:xfrm>
          <a:prstGeom prst="rect">
            <a:avLst/>
          </a:prstGeom>
          <a:noFill/>
        </p:spPr>
        <p:txBody>
          <a:bodyPr wrap="square" rtlCol="0">
            <a:spAutoFit/>
          </a:bodyPr>
          <a:lstStyle/>
          <a:p>
            <a:pPr marL="285750" indent="-285750">
              <a:buFont typeface="Arial" panose="020B0604020202020204" pitchFamily="34" charset="0"/>
              <a:buChar char="•"/>
            </a:pPr>
            <a:r>
              <a:rPr lang="en-US">
                <a:latin typeface="Montserrat Medium" pitchFamily="2" charset="77"/>
              </a:rPr>
              <a:t>Attenuation is different for P and S waves.</a:t>
            </a:r>
          </a:p>
          <a:p>
            <a:pPr marL="285750" indent="-285750">
              <a:buFont typeface="Arial" panose="020B0604020202020204" pitchFamily="34" charset="0"/>
              <a:buChar char="•"/>
            </a:pPr>
            <a:endParaRPr lang="en-US">
              <a:latin typeface="Montserrat Medium" pitchFamily="2" charset="77"/>
            </a:endParaRPr>
          </a:p>
          <a:p>
            <a:pPr marL="285750" indent="-285750">
              <a:buFont typeface="Arial" panose="020B0604020202020204" pitchFamily="34" charset="0"/>
              <a:buChar char="•"/>
            </a:pPr>
            <a:r>
              <a:rPr lang="en-US">
                <a:latin typeface="Montserrat Medium" pitchFamily="2" charset="77"/>
              </a:rPr>
              <a:t> We can define Q𝞵 for attenuation of waves due to shearing motion and Q𝞳 as attenuation due to volume changes</a:t>
            </a:r>
          </a:p>
          <a:p>
            <a:pPr marL="285750" indent="-285750">
              <a:buFont typeface="Arial" panose="020B0604020202020204" pitchFamily="34" charset="0"/>
              <a:buChar char="•"/>
            </a:pPr>
            <a:endParaRPr lang="en-US">
              <a:latin typeface="Montserrat Medium" pitchFamily="2" charset="77"/>
            </a:endParaRPr>
          </a:p>
          <a:p>
            <a:pPr marL="285750" indent="-285750">
              <a:buFont typeface="Arial" panose="020B0604020202020204" pitchFamily="34" charset="0"/>
              <a:buChar char="•"/>
            </a:pPr>
            <a:r>
              <a:rPr lang="en-US">
                <a:latin typeface="Montserrat Medium" pitchFamily="2" charset="77"/>
              </a:rPr>
              <a:t>S waves are sensitive only to Q𝞵, but P waves are sensitive to both Q𝞵 and Q𝞳  </a:t>
            </a:r>
          </a:p>
          <a:p>
            <a:pPr marL="285750" indent="-285750">
              <a:buFont typeface="Arial" panose="020B0604020202020204" pitchFamily="34" charset="0"/>
              <a:buChar char="•"/>
            </a:pPr>
            <a:endParaRPr lang="en-US">
              <a:latin typeface="Montserrat Medium" pitchFamily="2" charset="77"/>
            </a:endParaRPr>
          </a:p>
          <a:p>
            <a:pPr marL="285750" indent="-285750">
              <a:buFont typeface="Arial" panose="020B0604020202020204" pitchFamily="34" charset="0"/>
              <a:buChar char="•"/>
            </a:pPr>
            <a:r>
              <a:rPr lang="en-US">
                <a:latin typeface="Montserrat Medium" pitchFamily="2" charset="77"/>
              </a:rPr>
              <a:t>Typically, Q𝞳 &gt;&gt; Q𝞵 </a:t>
            </a:r>
          </a:p>
          <a:p>
            <a:pPr marL="285750" indent="-285750">
              <a:buFont typeface="Arial" panose="020B0604020202020204" pitchFamily="34" charset="0"/>
              <a:buChar char="•"/>
            </a:pPr>
            <a:endParaRPr lang="en-US">
              <a:latin typeface="Montserrat Medium" pitchFamily="2" charset="77"/>
            </a:endParaRPr>
          </a:p>
          <a:p>
            <a:pPr marL="285750" indent="-285750">
              <a:buFont typeface="Arial" panose="020B0604020202020204" pitchFamily="34" charset="0"/>
              <a:buChar char="•"/>
            </a:pPr>
            <a:r>
              <a:rPr lang="en-US">
                <a:latin typeface="Montserrat Medium" pitchFamily="2" charset="77"/>
              </a:rPr>
              <a:t>Global ‘1D’ models of Q𝞵 vary considerably in the mantle, although average Q𝞵 is ~ 300</a:t>
            </a:r>
          </a:p>
          <a:p>
            <a:endParaRPr lang="en-US">
              <a:latin typeface="Montserrat Medium" pitchFamily="2" charset="77"/>
            </a:endParaRPr>
          </a:p>
        </p:txBody>
      </p:sp>
      <p:pic>
        <p:nvPicPr>
          <p:cNvPr id="6" name="Picture 5" descr="Chart&#10;&#10;Description automatically generated with medium confidence">
            <a:extLst>
              <a:ext uri="{FF2B5EF4-FFF2-40B4-BE49-F238E27FC236}">
                <a16:creationId xmlns:a16="http://schemas.microsoft.com/office/drawing/2014/main" id="{F4C941FD-C713-2AC1-77F1-08ACFE39172F}"/>
              </a:ext>
            </a:extLst>
          </p:cNvPr>
          <p:cNvPicPr>
            <a:picLocks noChangeAspect="1"/>
          </p:cNvPicPr>
          <p:nvPr/>
        </p:nvPicPr>
        <p:blipFill rotWithShape="1">
          <a:blip r:embed="rId2"/>
          <a:srcRect t="73397"/>
          <a:stretch/>
        </p:blipFill>
        <p:spPr>
          <a:xfrm>
            <a:off x="5894073" y="4574033"/>
            <a:ext cx="5837898" cy="1001830"/>
          </a:xfrm>
          <a:prstGeom prst="rect">
            <a:avLst/>
          </a:prstGeom>
        </p:spPr>
      </p:pic>
    </p:spTree>
    <p:extLst>
      <p:ext uri="{BB962C8B-B14F-4D97-AF65-F5344CB8AC3E}">
        <p14:creationId xmlns:p14="http://schemas.microsoft.com/office/powerpoint/2010/main" val="184158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6C672-C04A-943B-626A-BBED5E22F2EA}"/>
              </a:ext>
            </a:extLst>
          </p:cNvPr>
          <p:cNvSpPr>
            <a:spLocks noGrp="1"/>
          </p:cNvSpPr>
          <p:nvPr>
            <p:ph type="title"/>
          </p:nvPr>
        </p:nvSpPr>
        <p:spPr/>
        <p:txBody>
          <a:bodyPr/>
          <a:lstStyle/>
          <a:p>
            <a:r>
              <a:rPr lang="en-US"/>
              <a:t>Scattering attenuation</a:t>
            </a:r>
          </a:p>
        </p:txBody>
      </p:sp>
      <p:pic>
        <p:nvPicPr>
          <p:cNvPr id="3" name="Scattering_720p" descr="Scattering_720p">
            <a:hlinkClick r:id="" action="ppaction://media"/>
            <a:extLst>
              <a:ext uri="{FF2B5EF4-FFF2-40B4-BE49-F238E27FC236}">
                <a16:creationId xmlns:a16="http://schemas.microsoft.com/office/drawing/2014/main" id="{A2894CEC-F0F9-CA39-729E-96E8673D182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3456" b="18702"/>
          <a:stretch/>
        </p:blipFill>
        <p:spPr>
          <a:xfrm>
            <a:off x="1312253" y="934800"/>
            <a:ext cx="8723253" cy="3319671"/>
          </a:xfrm>
          <a:prstGeom prst="rect">
            <a:avLst/>
          </a:prstGeom>
        </p:spPr>
      </p:pic>
      <p:sp>
        <p:nvSpPr>
          <p:cNvPr id="6" name="Text Placeholder 6">
            <a:extLst>
              <a:ext uri="{FF2B5EF4-FFF2-40B4-BE49-F238E27FC236}">
                <a16:creationId xmlns:a16="http://schemas.microsoft.com/office/drawing/2014/main" id="{A67F41CF-18F6-4495-9AD9-A577B175CBD9}"/>
              </a:ext>
            </a:extLst>
          </p:cNvPr>
          <p:cNvSpPr txBox="1">
            <a:spLocks/>
          </p:cNvSpPr>
          <p:nvPr/>
        </p:nvSpPr>
        <p:spPr>
          <a:xfrm>
            <a:off x="762000" y="4508234"/>
            <a:ext cx="10668000" cy="1855695"/>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Montserrat" pitchFamily="2" charset="77"/>
              </a:rPr>
              <a:t>Seismic waves can scatter from heterogeneities within the elastic medium</a:t>
            </a:r>
          </a:p>
          <a:p>
            <a:endParaRPr lang="en-US">
              <a:latin typeface="Montserrat" pitchFamily="2" charset="77"/>
            </a:endParaRPr>
          </a:p>
          <a:p>
            <a:pPr marL="0" indent="0">
              <a:buNone/>
            </a:pPr>
            <a:r>
              <a:rPr lang="en-US">
                <a:latin typeface="Montserrat" pitchFamily="2" charset="77"/>
              </a:rPr>
              <a:t>Scattering is efficient if the size of the scatterer is similar to the wavelength</a:t>
            </a:r>
          </a:p>
          <a:p>
            <a:endParaRPr lang="en-US">
              <a:latin typeface="Montserrat" pitchFamily="2" charset="77"/>
            </a:endParaRPr>
          </a:p>
          <a:p>
            <a:pPr marL="0" indent="0">
              <a:buNone/>
            </a:pPr>
            <a:r>
              <a:rPr lang="en-US">
                <a:latin typeface="Montserrat" pitchFamily="2" charset="77"/>
              </a:rPr>
              <a:t>Scattering re-distributes energy, decreasing amplitudes at the beginning of a seismogram, and increasing them in the back (the “</a:t>
            </a:r>
            <a:r>
              <a:rPr lang="en-US" b="1">
                <a:solidFill>
                  <a:srgbClr val="7030A0"/>
                </a:solidFill>
                <a:latin typeface="Montserrat" pitchFamily="2" charset="77"/>
              </a:rPr>
              <a:t>coda</a:t>
            </a:r>
            <a:r>
              <a:rPr lang="en-US">
                <a:latin typeface="Montserrat" pitchFamily="2" charset="77"/>
              </a:rPr>
              <a:t>”)</a:t>
            </a:r>
          </a:p>
          <a:p>
            <a:endParaRPr lang="en-US"/>
          </a:p>
        </p:txBody>
      </p:sp>
    </p:spTree>
    <p:extLst>
      <p:ext uri="{BB962C8B-B14F-4D97-AF65-F5344CB8AC3E}">
        <p14:creationId xmlns:p14="http://schemas.microsoft.com/office/powerpoint/2010/main" val="57646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5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13A1-503D-762A-354B-C417682FCE09}"/>
              </a:ext>
            </a:extLst>
          </p:cNvPr>
          <p:cNvSpPr>
            <a:spLocks noGrp="1"/>
          </p:cNvSpPr>
          <p:nvPr>
            <p:ph type="title"/>
          </p:nvPr>
        </p:nvSpPr>
        <p:spPr/>
        <p:txBody>
          <a:bodyPr/>
          <a:lstStyle/>
          <a:p>
            <a:r>
              <a:rPr lang="en-US"/>
              <a:t>Scattering in the lunar subsurface</a:t>
            </a:r>
          </a:p>
        </p:txBody>
      </p:sp>
      <p:pic>
        <p:nvPicPr>
          <p:cNvPr id="3" name="Picture 2" descr="Attenuation and Anelasticity - ppt video online download">
            <a:extLst>
              <a:ext uri="{FF2B5EF4-FFF2-40B4-BE49-F238E27FC236}">
                <a16:creationId xmlns:a16="http://schemas.microsoft.com/office/drawing/2014/main" id="{04BE9743-8D19-1C53-8444-F4E697044D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3009" b="21755"/>
          <a:stretch/>
        </p:blipFill>
        <p:spPr bwMode="auto">
          <a:xfrm>
            <a:off x="4907421" y="4524759"/>
            <a:ext cx="6226363" cy="2095051"/>
          </a:xfrm>
          <a:prstGeom prst="rect">
            <a:avLst/>
          </a:prstGeom>
          <a:noFill/>
          <a:extLst>
            <a:ext uri="{909E8E84-426E-40DD-AFC4-6F175D3DCCD1}">
              <a14:hiddenFill xmlns:a14="http://schemas.microsoft.com/office/drawing/2010/main">
                <a:solidFill>
                  <a:srgbClr val="FFFFFF"/>
                </a:solidFill>
              </a14:hiddenFill>
            </a:ext>
          </a:extLst>
        </p:spPr>
      </p:pic>
      <p:sp>
        <p:nvSpPr>
          <p:cNvPr id="4" name="Left Brace 3">
            <a:extLst>
              <a:ext uri="{FF2B5EF4-FFF2-40B4-BE49-F238E27FC236}">
                <a16:creationId xmlns:a16="http://schemas.microsoft.com/office/drawing/2014/main" id="{8347F700-924B-079D-2E78-91627BAD63F4}"/>
              </a:ext>
            </a:extLst>
          </p:cNvPr>
          <p:cNvSpPr/>
          <p:nvPr/>
        </p:nvSpPr>
        <p:spPr>
          <a:xfrm rot="5400000">
            <a:off x="7849113" y="2249392"/>
            <a:ext cx="342983" cy="4269139"/>
          </a:xfrm>
          <a:prstGeom prst="leftBrace">
            <a:avLst/>
          </a:prstGeom>
          <a:ln>
            <a:solidFill>
              <a:srgbClr val="7030A0"/>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BBA7D044-4824-717D-0BF5-023E6976DE07}"/>
              </a:ext>
            </a:extLst>
          </p:cNvPr>
          <p:cNvSpPr txBox="1"/>
          <p:nvPr/>
        </p:nvSpPr>
        <p:spPr>
          <a:xfrm>
            <a:off x="6519463" y="3873916"/>
            <a:ext cx="2728433" cy="338554"/>
          </a:xfrm>
          <a:prstGeom prst="rect">
            <a:avLst/>
          </a:prstGeom>
          <a:solidFill>
            <a:schemeClr val="bg1"/>
          </a:solidFill>
        </p:spPr>
        <p:txBody>
          <a:bodyPr wrap="square" rtlCol="0">
            <a:spAutoFit/>
          </a:bodyPr>
          <a:lstStyle/>
          <a:p>
            <a:pPr algn="ctr"/>
            <a:r>
              <a:rPr lang="en-US" sz="1600">
                <a:solidFill>
                  <a:srgbClr val="7030A0"/>
                </a:solidFill>
              </a:rPr>
              <a:t>scattered energy arrives later</a:t>
            </a:r>
          </a:p>
        </p:txBody>
      </p:sp>
      <p:pic>
        <p:nvPicPr>
          <p:cNvPr id="6" name="Picture 5" descr="Attenuation and Anelasticity - ppt video online download">
            <a:extLst>
              <a:ext uri="{FF2B5EF4-FFF2-40B4-BE49-F238E27FC236}">
                <a16:creationId xmlns:a16="http://schemas.microsoft.com/office/drawing/2014/main" id="{53711704-EEFA-7FB1-FD5F-EAC067D6AE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152" b="48264"/>
          <a:stretch/>
        </p:blipFill>
        <p:spPr bwMode="auto">
          <a:xfrm>
            <a:off x="4907422" y="779991"/>
            <a:ext cx="6226363" cy="3120190"/>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6">
            <a:extLst>
              <a:ext uri="{FF2B5EF4-FFF2-40B4-BE49-F238E27FC236}">
                <a16:creationId xmlns:a16="http://schemas.microsoft.com/office/drawing/2014/main" id="{2C73969A-7C28-BD2B-0B88-BB30C867F2AC}"/>
              </a:ext>
            </a:extLst>
          </p:cNvPr>
          <p:cNvSpPr txBox="1">
            <a:spLocks/>
          </p:cNvSpPr>
          <p:nvPr/>
        </p:nvSpPr>
        <p:spPr>
          <a:xfrm>
            <a:off x="762000" y="993327"/>
            <a:ext cx="4652211" cy="158143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latin typeface="Montserrat" pitchFamily="2" charset="77"/>
              </a:rPr>
              <a:t>The lunar crust has </a:t>
            </a:r>
            <a:r>
              <a:rPr lang="en-US" sz="2000" b="1">
                <a:solidFill>
                  <a:srgbClr val="0070C0"/>
                </a:solidFill>
                <a:latin typeface="Montserrat" pitchFamily="2" charset="77"/>
              </a:rPr>
              <a:t>low intrinsic attenuation</a:t>
            </a:r>
            <a:r>
              <a:rPr lang="en-US" sz="2000">
                <a:latin typeface="Montserrat" pitchFamily="2" charset="77"/>
              </a:rPr>
              <a:t>, but is highly scattering, due to the dense fracture networks and the presence of a regolith layer</a:t>
            </a:r>
          </a:p>
        </p:txBody>
      </p:sp>
      <p:pic>
        <p:nvPicPr>
          <p:cNvPr id="7170" name="Picture 2" descr="Remote estimation of dielectric permittivity of lunar surface regolith  using compact polarimetric synthetic aperture radar data - ScienceDirect">
            <a:extLst>
              <a:ext uri="{FF2B5EF4-FFF2-40B4-BE49-F238E27FC236}">
                <a16:creationId xmlns:a16="http://schemas.microsoft.com/office/drawing/2014/main" id="{57CDA9CE-DC7D-2C46-E9CE-715BCFC4E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936" y="3211368"/>
            <a:ext cx="3971548" cy="2991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56710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E0855-A6ED-8AA7-B4C7-CE41978CAC4A}"/>
              </a:ext>
            </a:extLst>
          </p:cNvPr>
          <p:cNvSpPr>
            <a:spLocks noGrp="1"/>
          </p:cNvSpPr>
          <p:nvPr>
            <p:ph type="title"/>
          </p:nvPr>
        </p:nvSpPr>
        <p:spPr/>
        <p:txBody>
          <a:bodyPr/>
          <a:lstStyle/>
          <a:p>
            <a:r>
              <a:rPr lang="en-US"/>
              <a:t>Amplitude decay due to intrinsic attenuation</a:t>
            </a:r>
          </a:p>
        </p:txBody>
      </p:sp>
      <p:sp>
        <p:nvSpPr>
          <p:cNvPr id="3" name="Text Placeholder 6">
            <a:extLst>
              <a:ext uri="{FF2B5EF4-FFF2-40B4-BE49-F238E27FC236}">
                <a16:creationId xmlns:a16="http://schemas.microsoft.com/office/drawing/2014/main" id="{2B26C50B-B676-E531-9773-C310C7ABA616}"/>
              </a:ext>
            </a:extLst>
          </p:cNvPr>
          <p:cNvSpPr txBox="1">
            <a:spLocks/>
          </p:cNvSpPr>
          <p:nvPr/>
        </p:nvSpPr>
        <p:spPr>
          <a:xfrm>
            <a:off x="1625600" y="1027193"/>
            <a:ext cx="8195733" cy="100480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latin typeface="Montserrat" pitchFamily="2" charset="77"/>
              </a:rPr>
              <a:t>The amplitude decay of a seismic wave due to attenuation can be written as </a:t>
            </a:r>
          </a:p>
        </p:txBody>
      </p:sp>
      <p:pic>
        <p:nvPicPr>
          <p:cNvPr id="4" name="Picture 3">
            <a:extLst>
              <a:ext uri="{FF2B5EF4-FFF2-40B4-BE49-F238E27FC236}">
                <a16:creationId xmlns:a16="http://schemas.microsoft.com/office/drawing/2014/main" id="{1A37C5D7-9BCA-C9CE-C192-1890861780F2}"/>
              </a:ext>
            </a:extLst>
          </p:cNvPr>
          <p:cNvPicPr>
            <a:picLocks noChangeAspect="1"/>
          </p:cNvPicPr>
          <p:nvPr/>
        </p:nvPicPr>
        <p:blipFill>
          <a:blip r:embed="rId2"/>
          <a:stretch>
            <a:fillRect/>
          </a:stretch>
        </p:blipFill>
        <p:spPr>
          <a:xfrm>
            <a:off x="4235450" y="1820822"/>
            <a:ext cx="2991688" cy="422356"/>
          </a:xfrm>
          <a:prstGeom prst="rect">
            <a:avLst/>
          </a:prstGeom>
        </p:spPr>
      </p:pic>
      <p:sp>
        <p:nvSpPr>
          <p:cNvPr id="5" name="Text Placeholder 6">
            <a:extLst>
              <a:ext uri="{FF2B5EF4-FFF2-40B4-BE49-F238E27FC236}">
                <a16:creationId xmlns:a16="http://schemas.microsoft.com/office/drawing/2014/main" id="{ADAEA4F7-D3C8-7F56-91F9-D531A2AFB097}"/>
              </a:ext>
            </a:extLst>
          </p:cNvPr>
          <p:cNvSpPr txBox="1">
            <a:spLocks/>
          </p:cNvSpPr>
          <p:nvPr/>
        </p:nvSpPr>
        <p:spPr>
          <a:xfrm>
            <a:off x="1625599" y="2534403"/>
            <a:ext cx="8195733" cy="100480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latin typeface="Montserrat" pitchFamily="2" charset="77"/>
              </a:rPr>
              <a:t>where 𝝎 is angular frequency, x is distance,  c is velocity, and Q is the quality factor</a:t>
            </a:r>
          </a:p>
        </p:txBody>
      </p:sp>
      <p:sp>
        <p:nvSpPr>
          <p:cNvPr id="6" name="Text Placeholder 6">
            <a:extLst>
              <a:ext uri="{FF2B5EF4-FFF2-40B4-BE49-F238E27FC236}">
                <a16:creationId xmlns:a16="http://schemas.microsoft.com/office/drawing/2014/main" id="{C042B9D0-6144-0FE7-695E-E256F972555E}"/>
              </a:ext>
            </a:extLst>
          </p:cNvPr>
          <p:cNvSpPr txBox="1">
            <a:spLocks/>
          </p:cNvSpPr>
          <p:nvPr/>
        </p:nvSpPr>
        <p:spPr>
          <a:xfrm>
            <a:off x="1625598" y="3594140"/>
            <a:ext cx="8195733" cy="100480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u="sng">
                <a:latin typeface="Montserrat" pitchFamily="2" charset="77"/>
              </a:rPr>
              <a:t>An example:</a:t>
            </a:r>
          </a:p>
          <a:p>
            <a:pPr marL="0" indent="0">
              <a:buNone/>
            </a:pPr>
            <a:r>
              <a:rPr lang="en-US" sz="2000">
                <a:latin typeface="Montserrat" pitchFamily="2" charset="77"/>
              </a:rPr>
              <a:t>Constant Q of 100, propagation distance 50 km, c = 6 km/s</a:t>
            </a:r>
          </a:p>
        </p:txBody>
      </p:sp>
      <p:pic>
        <p:nvPicPr>
          <p:cNvPr id="8" name="Picture 7" descr="Text, letter&#10;&#10;Description automatically generated">
            <a:extLst>
              <a:ext uri="{FF2B5EF4-FFF2-40B4-BE49-F238E27FC236}">
                <a16:creationId xmlns:a16="http://schemas.microsoft.com/office/drawing/2014/main" id="{BB5D279A-AD42-593B-7B71-AE3250466EB3}"/>
              </a:ext>
            </a:extLst>
          </p:cNvPr>
          <p:cNvPicPr>
            <a:picLocks noChangeAspect="1"/>
          </p:cNvPicPr>
          <p:nvPr/>
        </p:nvPicPr>
        <p:blipFill>
          <a:blip r:embed="rId3"/>
          <a:stretch>
            <a:fillRect/>
          </a:stretch>
        </p:blipFill>
        <p:spPr>
          <a:xfrm>
            <a:off x="2494893" y="4653877"/>
            <a:ext cx="6075161" cy="1704473"/>
          </a:xfrm>
          <a:prstGeom prst="rect">
            <a:avLst/>
          </a:prstGeom>
        </p:spPr>
      </p:pic>
    </p:spTree>
    <p:extLst>
      <p:ext uri="{BB962C8B-B14F-4D97-AF65-F5344CB8AC3E}">
        <p14:creationId xmlns:p14="http://schemas.microsoft.com/office/powerpoint/2010/main" val="14518383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282DF-5881-3B24-5E77-8DEEFC5851FD}"/>
              </a:ext>
            </a:extLst>
          </p:cNvPr>
          <p:cNvSpPr>
            <a:spLocks noGrp="1"/>
          </p:cNvSpPr>
          <p:nvPr>
            <p:ph type="title"/>
          </p:nvPr>
        </p:nvSpPr>
        <p:spPr/>
        <p:txBody>
          <a:bodyPr/>
          <a:lstStyle/>
          <a:p>
            <a:r>
              <a:rPr lang="en-US"/>
              <a:t>Dispersion due to attenuation</a:t>
            </a:r>
          </a:p>
        </p:txBody>
      </p:sp>
      <p:sp>
        <p:nvSpPr>
          <p:cNvPr id="3" name="Content Placeholder 2">
            <a:extLst>
              <a:ext uri="{FF2B5EF4-FFF2-40B4-BE49-F238E27FC236}">
                <a16:creationId xmlns:a16="http://schemas.microsoft.com/office/drawing/2014/main" id="{E8BC28BE-245E-A311-CED3-E4F915762061}"/>
              </a:ext>
            </a:extLst>
          </p:cNvPr>
          <p:cNvSpPr txBox="1">
            <a:spLocks/>
          </p:cNvSpPr>
          <p:nvPr/>
        </p:nvSpPr>
        <p:spPr>
          <a:xfrm>
            <a:off x="529388" y="838322"/>
            <a:ext cx="10395285" cy="8498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latin typeface="Montserrat" pitchFamily="2" charset="77"/>
              </a:rPr>
              <a:t>If dispersion affected amplitude only, pulses would broaden with distance, but would be symmetric.</a:t>
            </a:r>
          </a:p>
        </p:txBody>
      </p:sp>
      <p:pic>
        <p:nvPicPr>
          <p:cNvPr id="5" name="Picture 4">
            <a:extLst>
              <a:ext uri="{FF2B5EF4-FFF2-40B4-BE49-F238E27FC236}">
                <a16:creationId xmlns:a16="http://schemas.microsoft.com/office/drawing/2014/main" id="{09C36964-B36E-28DD-8CE3-95FA79E425C6}"/>
              </a:ext>
            </a:extLst>
          </p:cNvPr>
          <p:cNvPicPr>
            <a:picLocks noChangeAspect="1"/>
          </p:cNvPicPr>
          <p:nvPr/>
        </p:nvPicPr>
        <p:blipFill>
          <a:blip r:embed="rId2"/>
          <a:stretch>
            <a:fillRect/>
          </a:stretch>
        </p:blipFill>
        <p:spPr>
          <a:xfrm>
            <a:off x="6096000" y="3429000"/>
            <a:ext cx="3712588" cy="3426337"/>
          </a:xfrm>
          <a:prstGeom prst="rect">
            <a:avLst/>
          </a:prstGeom>
        </p:spPr>
      </p:pic>
      <p:pic>
        <p:nvPicPr>
          <p:cNvPr id="6" name="Picture 5">
            <a:extLst>
              <a:ext uri="{FF2B5EF4-FFF2-40B4-BE49-F238E27FC236}">
                <a16:creationId xmlns:a16="http://schemas.microsoft.com/office/drawing/2014/main" id="{D685C7A2-128F-B891-615D-C63C1133B711}"/>
              </a:ext>
            </a:extLst>
          </p:cNvPr>
          <p:cNvPicPr>
            <a:picLocks noChangeAspect="1"/>
          </p:cNvPicPr>
          <p:nvPr/>
        </p:nvPicPr>
        <p:blipFill>
          <a:blip r:embed="rId3"/>
          <a:stretch>
            <a:fillRect/>
          </a:stretch>
        </p:blipFill>
        <p:spPr>
          <a:xfrm>
            <a:off x="1949118" y="3517651"/>
            <a:ext cx="3566371" cy="3337686"/>
          </a:xfrm>
          <a:prstGeom prst="rect">
            <a:avLst/>
          </a:prstGeom>
        </p:spPr>
      </p:pic>
      <p:sp>
        <p:nvSpPr>
          <p:cNvPr id="8" name="Content Placeholder 2">
            <a:extLst>
              <a:ext uri="{FF2B5EF4-FFF2-40B4-BE49-F238E27FC236}">
                <a16:creationId xmlns:a16="http://schemas.microsoft.com/office/drawing/2014/main" id="{335E1CBE-1E34-F0CC-B7CF-63C480B937B8}"/>
              </a:ext>
            </a:extLst>
          </p:cNvPr>
          <p:cNvSpPr txBox="1">
            <a:spLocks/>
          </p:cNvSpPr>
          <p:nvPr/>
        </p:nvSpPr>
        <p:spPr>
          <a:xfrm>
            <a:off x="529388" y="1743012"/>
            <a:ext cx="10395285" cy="8498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latin typeface="Montserrat" pitchFamily="2" charset="77"/>
              </a:rPr>
              <a:t>However, this would mean that long period energy arrives before the ray theoretical travel time! (violation of causality)</a:t>
            </a:r>
          </a:p>
        </p:txBody>
      </p:sp>
      <p:grpSp>
        <p:nvGrpSpPr>
          <p:cNvPr id="9" name="Group 8">
            <a:extLst>
              <a:ext uri="{FF2B5EF4-FFF2-40B4-BE49-F238E27FC236}">
                <a16:creationId xmlns:a16="http://schemas.microsoft.com/office/drawing/2014/main" id="{E6DE85B4-31C9-486A-27D5-1A18E45BFFAC}"/>
              </a:ext>
            </a:extLst>
          </p:cNvPr>
          <p:cNvGrpSpPr/>
          <p:nvPr/>
        </p:nvGrpSpPr>
        <p:grpSpPr>
          <a:xfrm>
            <a:off x="1368607" y="4767819"/>
            <a:ext cx="2070096" cy="1159526"/>
            <a:chOff x="2119448" y="4419606"/>
            <a:chExt cx="2070096" cy="1159526"/>
          </a:xfrm>
        </p:grpSpPr>
        <p:sp>
          <p:nvSpPr>
            <p:cNvPr id="10" name="Arrow: Down 20">
              <a:extLst>
                <a:ext uri="{FF2B5EF4-FFF2-40B4-BE49-F238E27FC236}">
                  <a16:creationId xmlns:a16="http://schemas.microsoft.com/office/drawing/2014/main" id="{2E5950EC-E52A-D904-BFC4-7150D140F4AF}"/>
                </a:ext>
              </a:extLst>
            </p:cNvPr>
            <p:cNvSpPr/>
            <p:nvPr/>
          </p:nvSpPr>
          <p:spPr>
            <a:xfrm>
              <a:off x="3879301" y="4498521"/>
              <a:ext cx="310243" cy="1080611"/>
            </a:xfrm>
            <a:prstGeom prst="downArrow">
              <a:avLst/>
            </a:prstGeom>
            <a:solidFill>
              <a:srgbClr val="BF60B5">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02EE50E-D5D8-CF0A-4F6C-D3E6797251F3}"/>
                </a:ext>
              </a:extLst>
            </p:cNvPr>
            <p:cNvSpPr txBox="1"/>
            <p:nvPr/>
          </p:nvSpPr>
          <p:spPr>
            <a:xfrm>
              <a:off x="2119448" y="4419606"/>
              <a:ext cx="1853292" cy="923330"/>
            </a:xfrm>
            <a:prstGeom prst="rect">
              <a:avLst/>
            </a:prstGeom>
            <a:noFill/>
          </p:spPr>
          <p:txBody>
            <a:bodyPr wrap="square" rtlCol="0">
              <a:spAutoFit/>
            </a:bodyPr>
            <a:lstStyle/>
            <a:p>
              <a:pPr algn="r"/>
              <a:r>
                <a:rPr lang="en-US">
                  <a:solidFill>
                    <a:srgbClr val="BF60B5"/>
                  </a:solidFill>
                </a:rPr>
                <a:t>Energy arriving earlier than it’s supposed to!</a:t>
              </a:r>
            </a:p>
          </p:txBody>
        </p:sp>
      </p:grpSp>
      <p:sp>
        <p:nvSpPr>
          <p:cNvPr id="12" name="Content Placeholder 2">
            <a:extLst>
              <a:ext uri="{FF2B5EF4-FFF2-40B4-BE49-F238E27FC236}">
                <a16:creationId xmlns:a16="http://schemas.microsoft.com/office/drawing/2014/main" id="{C87CE8FE-785B-77CE-CA12-1CB4F9A8DF76}"/>
              </a:ext>
            </a:extLst>
          </p:cNvPr>
          <p:cNvSpPr txBox="1">
            <a:spLocks/>
          </p:cNvSpPr>
          <p:nvPr/>
        </p:nvSpPr>
        <p:spPr>
          <a:xfrm>
            <a:off x="529388" y="2612961"/>
            <a:ext cx="10395285" cy="8498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latin typeface="Montserrat" pitchFamily="2" charset="77"/>
              </a:rPr>
              <a:t>In reality, attenuation effects phase also. In other words, attenuation introduces a frequency dependence on travel time (aka </a:t>
            </a:r>
            <a:r>
              <a:rPr lang="en-US" sz="2000" b="1">
                <a:latin typeface="Montserrat" pitchFamily="2" charset="77"/>
              </a:rPr>
              <a:t>dispersion</a:t>
            </a:r>
            <a:r>
              <a:rPr lang="en-US" sz="2000">
                <a:latin typeface="Montserrat" pitchFamily="2" charset="77"/>
              </a:rPr>
              <a:t>!)</a:t>
            </a:r>
          </a:p>
        </p:txBody>
      </p:sp>
      <p:sp>
        <p:nvSpPr>
          <p:cNvPr id="14" name="Multiply 12">
            <a:extLst>
              <a:ext uri="{FF2B5EF4-FFF2-40B4-BE49-F238E27FC236}">
                <a16:creationId xmlns:a16="http://schemas.microsoft.com/office/drawing/2014/main" id="{1ED2C4A5-F352-39AF-C9B2-7800A149629B}"/>
              </a:ext>
            </a:extLst>
          </p:cNvPr>
          <p:cNvSpPr/>
          <p:nvPr/>
        </p:nvSpPr>
        <p:spPr>
          <a:xfrm>
            <a:off x="1765300" y="2647702"/>
            <a:ext cx="4330700" cy="4584700"/>
          </a:xfrm>
          <a:prstGeom prst="mathMultiply">
            <a:avLst/>
          </a:prstGeom>
          <a:solidFill>
            <a:srgbClr val="FF101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7518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D1E6F-EF5A-FFD7-9A89-16F754CC56E6}"/>
              </a:ext>
            </a:extLst>
          </p:cNvPr>
          <p:cNvSpPr>
            <a:spLocks noGrp="1"/>
          </p:cNvSpPr>
          <p:nvPr>
            <p:ph type="title"/>
          </p:nvPr>
        </p:nvSpPr>
        <p:spPr/>
        <p:txBody>
          <a:bodyPr/>
          <a:lstStyle/>
          <a:p>
            <a:r>
              <a:rPr lang="en-US"/>
              <a:t>The t* (t-star)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8BDAC9C-E8CA-0133-8C30-2ADB29BC78D3}"/>
                  </a:ext>
                </a:extLst>
              </p:cNvPr>
              <p:cNvSpPr txBox="1">
                <a:spLocks/>
              </p:cNvSpPr>
              <p:nvPr/>
            </p:nvSpPr>
            <p:spPr>
              <a:xfrm>
                <a:off x="882317" y="1191127"/>
                <a:ext cx="10331115" cy="5173411"/>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Montserrat" pitchFamily="2" charset="77"/>
                  </a:rPr>
                  <a:t>As they travel through the Earth, seismic waves encounter material with various Q values</a:t>
                </a:r>
              </a:p>
              <a:p>
                <a:pPr marL="0" indent="0">
                  <a:buNone/>
                </a:pPr>
                <a:endParaRPr lang="en-US">
                  <a:latin typeface="Montserrat" pitchFamily="2" charset="77"/>
                </a:endParaRPr>
              </a:p>
              <a:p>
                <a:pPr marL="457200" lvl="1" indent="0">
                  <a:buNone/>
                </a:pPr>
                <a14:m>
                  <m:oMath xmlns:m="http://schemas.openxmlformats.org/officeDocument/2006/math">
                    <m:r>
                      <a:rPr lang="en-US" i="1" dirty="0" smtClean="0">
                        <a:latin typeface="Cambria Math" panose="02040503050406030204" pitchFamily="18" charset="0"/>
                      </a:rPr>
                      <m:t>𝑄</m:t>
                    </m:r>
                    <m:d>
                      <m:dPr>
                        <m:ctrlPr>
                          <a:rPr lang="en-US" i="1" dirty="0" smtClean="0">
                            <a:latin typeface="Cambria Math" panose="02040503050406030204" pitchFamily="18" charset="0"/>
                          </a:rPr>
                        </m:ctrlPr>
                      </m:dPr>
                      <m:e>
                        <m:acc>
                          <m:accPr>
                            <m:chr m:val="⃗"/>
                            <m:ctrlPr>
                              <a:rPr lang="en-US" i="1" dirty="0" smtClean="0">
                                <a:latin typeface="Cambria Math" panose="02040503050406030204" pitchFamily="18" charset="0"/>
                              </a:rPr>
                            </m:ctrlPr>
                          </m:accPr>
                          <m:e>
                            <m:r>
                              <a:rPr lang="en-US" i="1" dirty="0" smtClean="0">
                                <a:latin typeface="Cambria Math" panose="02040503050406030204" pitchFamily="18" charset="0"/>
                              </a:rPr>
                              <m:t>𝑥</m:t>
                            </m:r>
                          </m:e>
                        </m:acc>
                      </m:e>
                    </m:d>
                  </m:oMath>
                </a14:m>
                <a:r>
                  <a:rPr lang="en-US">
                    <a:latin typeface="Montserrat" pitchFamily="2" charset="77"/>
                  </a:rPr>
                  <a:t> is not a constant but is rather a function of position, </a:t>
                </a:r>
                <a14:m>
                  <m:oMath xmlns:m="http://schemas.openxmlformats.org/officeDocument/2006/math">
                    <m:acc>
                      <m:accPr>
                        <m:chr m:val="⃗"/>
                        <m:ctrlPr>
                          <a:rPr lang="en-US" i="1" dirty="0">
                            <a:latin typeface="Cambria Math" panose="02040503050406030204" pitchFamily="18" charset="0"/>
                          </a:rPr>
                        </m:ctrlPr>
                      </m:accPr>
                      <m:e>
                        <m:r>
                          <a:rPr lang="en-US" i="1" dirty="0">
                            <a:latin typeface="Cambria Math" panose="02040503050406030204" pitchFamily="18" charset="0"/>
                          </a:rPr>
                          <m:t>𝑥</m:t>
                        </m:r>
                      </m:e>
                    </m:acc>
                  </m:oMath>
                </a14:m>
                <a:endParaRPr lang="en-US">
                  <a:latin typeface="Montserrat" pitchFamily="2" charset="77"/>
                </a:endParaRPr>
              </a:p>
              <a:p>
                <a:pPr marL="457200" lvl="1" indent="0">
                  <a:buNone/>
                </a:pPr>
                <a:endParaRPr lang="en-US">
                  <a:latin typeface="Montserrat" pitchFamily="2" charset="77"/>
                </a:endParaRPr>
              </a:p>
              <a:p>
                <a:pPr marL="0" indent="0">
                  <a:buNone/>
                </a:pPr>
                <a:r>
                  <a:rPr lang="en-US">
                    <a:latin typeface="Montserrat" pitchFamily="2" charset="77"/>
                  </a:rPr>
                  <a:t>We often keep track of this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𝑡</m:t>
                        </m:r>
                      </m:e>
                      <m:sup>
                        <m:r>
                          <a:rPr lang="en-US" i="1" smtClean="0">
                            <a:latin typeface="Cambria Math" panose="02040503050406030204" pitchFamily="18" charset="0"/>
                          </a:rPr>
                          <m:t>∗</m:t>
                        </m:r>
                      </m:sup>
                    </m:sSup>
                  </m:oMath>
                </a14:m>
                <a:r>
                  <a:rPr lang="en-US">
                    <a:latin typeface="Montserrat" pitchFamily="2" charset="77"/>
                  </a:rPr>
                  <a:t> function: </a:t>
                </a:r>
              </a:p>
              <a:p>
                <a:pPr marL="0" indent="0">
                  <a:buNone/>
                </a:pPr>
                <a:endParaRPr lang="en-US">
                  <a:latin typeface="Montserrat" pitchFamily="2" charset="77"/>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𝑡</m:t>
                          </m:r>
                        </m:e>
                        <m:sup>
                          <m:r>
                            <a:rPr lang="en-US" i="1" smtClean="0">
                              <a:latin typeface="Cambria Math" panose="02040503050406030204" pitchFamily="18" charset="0"/>
                            </a:rPr>
                            <m:t>∗</m:t>
                          </m:r>
                        </m:sup>
                      </m:sSup>
                      <m:r>
                        <a:rPr lang="en-US" i="1" smtClean="0">
                          <a:latin typeface="Cambria Math" panose="02040503050406030204" pitchFamily="18" charset="0"/>
                        </a:rPr>
                        <m:t>=</m:t>
                      </m:r>
                      <m:nary>
                        <m:naryPr>
                          <m:ctrlPr>
                            <a:rPr lang="en-US" i="1" smtClean="0">
                              <a:latin typeface="Cambria Math" panose="02040503050406030204" pitchFamily="18" charset="0"/>
                            </a:rPr>
                          </m:ctrlPr>
                        </m:naryPr>
                        <m:sub>
                          <m:r>
                            <m:rPr>
                              <m:brk m:alnAt="23"/>
                            </m:rPr>
                            <a:rPr lang="en-US" i="1" smtClean="0">
                              <a:latin typeface="Cambria Math" panose="02040503050406030204" pitchFamily="18" charset="0"/>
                            </a:rPr>
                            <m:t>𝑝</m:t>
                          </m:r>
                          <m:r>
                            <a:rPr lang="en-US" i="1" smtClean="0">
                              <a:latin typeface="Cambria Math" panose="02040503050406030204" pitchFamily="18" charset="0"/>
                            </a:rPr>
                            <m:t>𝑎𝑡h</m:t>
                          </m:r>
                        </m:sub>
                        <m:sup/>
                        <m:e>
                          <m:f>
                            <m:fPr>
                              <m:ctrlPr>
                                <a:rPr lang="en-US" i="1" smtClean="0">
                                  <a:latin typeface="Cambria Math" panose="02040503050406030204" pitchFamily="18" charset="0"/>
                                </a:rPr>
                              </m:ctrlPr>
                            </m:fPr>
                            <m:num>
                              <m:r>
                                <a:rPr lang="en-US" i="1" smtClean="0">
                                  <a:latin typeface="Cambria Math" panose="02040503050406030204" pitchFamily="18" charset="0"/>
                                </a:rPr>
                                <m:t>1</m:t>
                              </m:r>
                            </m:num>
                            <m:den>
                              <m:r>
                                <a:rPr lang="en-US" i="1" dirty="0">
                                  <a:latin typeface="Cambria Math" panose="02040503050406030204" pitchFamily="18" charset="0"/>
                                </a:rPr>
                                <m:t>𝑄</m:t>
                              </m:r>
                              <m:d>
                                <m:dPr>
                                  <m:ctrlPr>
                                    <a:rPr lang="en-US" i="1" dirty="0">
                                      <a:latin typeface="Cambria Math" panose="02040503050406030204" pitchFamily="18" charset="0"/>
                                    </a:rPr>
                                  </m:ctrlPr>
                                </m:dPr>
                                <m:e>
                                  <m:acc>
                                    <m:accPr>
                                      <m:chr m:val="⃗"/>
                                      <m:ctrlPr>
                                        <a:rPr lang="en-US" i="1" dirty="0">
                                          <a:latin typeface="Cambria Math" panose="02040503050406030204" pitchFamily="18" charset="0"/>
                                        </a:rPr>
                                      </m:ctrlPr>
                                    </m:accPr>
                                    <m:e>
                                      <m:r>
                                        <a:rPr lang="en-US" i="1" dirty="0">
                                          <a:latin typeface="Cambria Math" panose="02040503050406030204" pitchFamily="18" charset="0"/>
                                        </a:rPr>
                                        <m:t>𝑥</m:t>
                                      </m:r>
                                    </m:e>
                                  </m:acc>
                                </m:e>
                              </m:d>
                            </m:den>
                          </m:f>
                        </m:e>
                      </m:nary>
                      <m:r>
                        <a:rPr lang="en-US" i="1" smtClean="0">
                          <a:latin typeface="Cambria Math" panose="02040503050406030204" pitchFamily="18" charset="0"/>
                        </a:rPr>
                        <m:t>𝑑𝑡</m:t>
                      </m:r>
                    </m:oMath>
                  </m:oMathPara>
                </a14:m>
                <a:endParaRPr lang="en-US"/>
              </a:p>
              <a:p>
                <a:pPr marL="457200" lvl="1" indent="0">
                  <a:buNone/>
                </a:pP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𝑡</m:t>
                        </m:r>
                      </m:e>
                      <m:sup>
                        <m:r>
                          <a:rPr lang="en-US" i="1" smtClean="0">
                            <a:latin typeface="Cambria Math" panose="02040503050406030204" pitchFamily="18" charset="0"/>
                          </a:rPr>
                          <m:t>∗</m:t>
                        </m:r>
                      </m:sup>
                    </m:sSup>
                  </m:oMath>
                </a14:m>
                <a:r>
                  <a:rPr lang="en-US">
                    <a:latin typeface="Montserrat" pitchFamily="2" charset="77"/>
                  </a:rPr>
                  <a:t> is in units of time (hence the name)</a:t>
                </a:r>
              </a:p>
              <a:p>
                <a:pPr marL="457200" lvl="1" indent="0">
                  <a:buNone/>
                </a:pPr>
                <a:endParaRPr lang="en-US">
                  <a:latin typeface="Montserrat" pitchFamily="2" charset="77"/>
                </a:endParaRPr>
              </a:p>
              <a:p>
                <a:pPr marL="0" indent="0">
                  <a:buNone/>
                </a:pPr>
                <a:r>
                  <a:rPr lang="en-US">
                    <a:latin typeface="Montserrat" pitchFamily="2" charset="77"/>
                  </a:rPr>
                  <a:t>Weighted sum (integral) of different </a:t>
                </a:r>
                <a14:m>
                  <m:oMath xmlns:m="http://schemas.openxmlformats.org/officeDocument/2006/math">
                    <m:r>
                      <a:rPr lang="en-US" i="1" dirty="0" smtClean="0">
                        <a:latin typeface="Cambria Math" panose="02040503050406030204" pitchFamily="18" charset="0"/>
                      </a:rPr>
                      <m:t>𝑄</m:t>
                    </m:r>
                  </m:oMath>
                </a14:m>
                <a:r>
                  <a:rPr lang="en-US">
                    <a:latin typeface="Montserrat" pitchFamily="2" charset="77"/>
                  </a:rPr>
                  <a:t> values, weighted by how long the wave spends oscillating in each </a:t>
                </a:r>
                <a14:m>
                  <m:oMath xmlns:m="http://schemas.openxmlformats.org/officeDocument/2006/math">
                    <m:r>
                      <a:rPr lang="en-US" i="1" dirty="0" smtClean="0">
                        <a:latin typeface="Cambria Math" panose="02040503050406030204" pitchFamily="18" charset="0"/>
                      </a:rPr>
                      <m:t>𝑄</m:t>
                    </m:r>
                  </m:oMath>
                </a14:m>
                <a:r>
                  <a:rPr lang="en-US">
                    <a:latin typeface="Montserrat" pitchFamily="2" charset="77"/>
                  </a:rPr>
                  <a:t> value  </a:t>
                </a:r>
              </a:p>
              <a:p>
                <a:pPr marL="0" indent="0">
                  <a:buNone/>
                </a:pPr>
                <a:r>
                  <a:rPr lang="en-US">
                    <a:latin typeface="Montserrat" pitchFamily="2" charset="77"/>
                  </a:rPr>
                  <a:t>Amplitude decay can be written in terms of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𝑡</m:t>
                        </m:r>
                      </m:e>
                      <m:sup>
                        <m:r>
                          <a:rPr lang="en-US" i="1" smtClean="0">
                            <a:latin typeface="Cambria Math" panose="02040503050406030204" pitchFamily="18" charset="0"/>
                          </a:rPr>
                          <m:t>∗</m:t>
                        </m:r>
                      </m:sup>
                    </m:sSup>
                  </m:oMath>
                </a14:m>
                <a:r>
                  <a:rPr lang="en-US">
                    <a:latin typeface="Montserrat" pitchFamily="2" charset="77"/>
                  </a:rPr>
                  <a:t>:</a:t>
                </a:r>
              </a:p>
              <a:p>
                <a:pPr marL="0" indent="0">
                  <a:buNone/>
                </a:pPr>
                <a:endParaRPr lang="en-US">
                  <a:latin typeface="Montserrat" pitchFamily="2" charset="77"/>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𝐴</m:t>
                      </m:r>
                      <m:d>
                        <m:dPr>
                          <m:ctrlPr>
                            <a:rPr lang="en-US" sz="2000" i="1">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𝑥</m:t>
                          </m:r>
                        </m:e>
                      </m:d>
                      <m:r>
                        <a:rPr lang="en-US" sz="2000"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0</m:t>
                          </m:r>
                        </m:sub>
                      </m:sSub>
                      <m:d>
                        <m:dPr>
                          <m:ctrlPr>
                            <a:rPr lang="en-US" i="1">
                              <a:latin typeface="Cambria Math" panose="02040503050406030204" pitchFamily="18" charset="0"/>
                            </a:rPr>
                          </m:ctrlPr>
                        </m:dPr>
                        <m:e>
                          <m:r>
                            <a:rPr lang="en-US" i="1">
                              <a:latin typeface="Cambria Math" panose="02040503050406030204" pitchFamily="18" charset="0"/>
                            </a:rPr>
                            <m:t>𝜔</m:t>
                          </m:r>
                        </m:e>
                      </m:d>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𝜔</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m:t>
                              </m:r>
                            </m:sup>
                          </m:sSup>
                          <m:r>
                            <a:rPr lang="en-US" i="1">
                              <a:latin typeface="Cambria Math" panose="02040503050406030204" pitchFamily="18" charset="0"/>
                            </a:rPr>
                            <m:t>/2</m:t>
                          </m:r>
                        </m:sup>
                      </m:sSup>
                    </m:oMath>
                  </m:oMathPara>
                </a14:m>
                <a:endParaRPr lang="en-US" sz="2000"/>
              </a:p>
              <a:p>
                <a:pPr marL="0" indent="0">
                  <a:buFont typeface="Arial" panose="020B0604020202020204" pitchFamily="34" charset="0"/>
                  <a:buNone/>
                </a:pPr>
                <a:endParaRPr lang="en-US" sz="2000"/>
              </a:p>
              <a:p>
                <a:endParaRPr lang="en-US"/>
              </a:p>
              <a:p>
                <a:endParaRPr lang="en-US"/>
              </a:p>
            </p:txBody>
          </p:sp>
        </mc:Choice>
        <mc:Fallback xmlns="">
          <p:sp>
            <p:nvSpPr>
              <p:cNvPr id="3" name="Content Placeholder 2">
                <a:extLst>
                  <a:ext uri="{FF2B5EF4-FFF2-40B4-BE49-F238E27FC236}">
                    <a16:creationId xmlns:a16="http://schemas.microsoft.com/office/drawing/2014/main" id="{D8BDAC9C-E8CA-0133-8C30-2ADB29BC78D3}"/>
                  </a:ext>
                </a:extLst>
              </p:cNvPr>
              <p:cNvSpPr txBox="1">
                <a:spLocks noRot="1" noChangeAspect="1" noMove="1" noResize="1" noEditPoints="1" noAdjustHandles="1" noChangeArrowheads="1" noChangeShapeType="1" noTextEdit="1"/>
              </p:cNvSpPr>
              <p:nvPr/>
            </p:nvSpPr>
            <p:spPr>
              <a:xfrm>
                <a:off x="882317" y="1191127"/>
                <a:ext cx="10331115" cy="5173411"/>
              </a:xfrm>
              <a:prstGeom prst="rect">
                <a:avLst/>
              </a:prstGeom>
              <a:blipFill>
                <a:blip r:embed="rId2"/>
                <a:stretch>
                  <a:fillRect l="-737" t="-2445" r="-1106"/>
                </a:stretch>
              </a:blipFill>
            </p:spPr>
            <p:txBody>
              <a:bodyPr/>
              <a:lstStyle/>
              <a:p>
                <a:r>
                  <a:rPr lang="en-US">
                    <a:noFill/>
                  </a:rPr>
                  <a:t> </a:t>
                </a:r>
              </a:p>
            </p:txBody>
          </p:sp>
        </mc:Fallback>
      </mc:AlternateContent>
    </p:spTree>
    <p:extLst>
      <p:ext uri="{BB962C8B-B14F-4D97-AF65-F5344CB8AC3E}">
        <p14:creationId xmlns:p14="http://schemas.microsoft.com/office/powerpoint/2010/main" val="195251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AB308-C4D9-F998-9430-C9A37DA54BF3}"/>
              </a:ext>
            </a:extLst>
          </p:cNvPr>
          <p:cNvSpPr>
            <a:spLocks noGrp="1"/>
          </p:cNvSpPr>
          <p:nvPr>
            <p:ph type="title"/>
          </p:nvPr>
        </p:nvSpPr>
        <p:spPr/>
        <p:txBody>
          <a:bodyPr/>
          <a:lstStyle/>
          <a:p>
            <a:r>
              <a:rPr lang="en-US"/>
              <a:t>Measuring t*</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11285B08-F9DE-D422-F0B0-98BAE64F3A4C}"/>
                  </a:ext>
                </a:extLst>
              </p:cNvPr>
              <p:cNvSpPr txBox="1">
                <a:spLocks/>
              </p:cNvSpPr>
              <p:nvPr/>
            </p:nvSpPr>
            <p:spPr>
              <a:xfrm>
                <a:off x="487279" y="1026389"/>
                <a:ext cx="5374259" cy="212125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latin typeface="Montserrat" pitchFamily="2" charset="77"/>
                  </a:rPr>
                  <a:t>We can measure t* by plotting  </a:t>
                </a:r>
                <a14:m>
                  <m:oMath xmlns:m="http://schemas.openxmlformats.org/officeDocument/2006/math">
                    <m:r>
                      <m:rPr>
                        <m:sty m:val="p"/>
                      </m:rPr>
                      <a:rPr lang="en-US">
                        <a:latin typeface="Cambria Math" panose="02040503050406030204" pitchFamily="18" charset="0"/>
                      </a:rPr>
                      <m:t>l</m:t>
                    </m:r>
                    <m:r>
                      <a:rPr lang="en-US" i="1">
                        <a:latin typeface="Cambria Math" panose="02040503050406030204" pitchFamily="18" charset="0"/>
                      </a:rPr>
                      <m:t>𝑛</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e>
                        </m:d>
                      </m:e>
                    </m:d>
                  </m:oMath>
                </a14:m>
                <a:r>
                  <a:rPr lang="en-US"/>
                  <a:t> vs </a:t>
                </a:r>
                <a14:m>
                  <m:oMath xmlns:m="http://schemas.openxmlformats.org/officeDocument/2006/math">
                    <m:r>
                      <a:rPr lang="en-US" i="1" dirty="0">
                        <a:latin typeface="Cambria Math" panose="02040503050406030204" pitchFamily="18" charset="0"/>
                        <a:ea typeface="Cambria Math" panose="02040503050406030204" pitchFamily="18" charset="0"/>
                      </a:rPr>
                      <m:t>𝜔</m:t>
                    </m:r>
                  </m:oMath>
                </a14:m>
                <a:r>
                  <a:rPr lang="en-US"/>
                  <a:t>:</a:t>
                </a:r>
              </a:p>
              <a:p>
                <a:pPr marL="0" indent="0">
                  <a:buNone/>
                </a:pPr>
                <a:endParaRPr lang="en-US"/>
              </a:p>
              <a:p>
                <a:pPr marL="0" indent="0">
                  <a:spcAft>
                    <a:spcPts val="600"/>
                  </a:spcAft>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ln</m:t>
                      </m:r>
                      <m:d>
                        <m:dPr>
                          <m:begChr m:val="|"/>
                          <m:endChr m:val="|"/>
                          <m:ctrlPr>
                            <a:rPr lang="en-US" i="1">
                              <a:latin typeface="Cambria Math" panose="02040503050406030204" pitchFamily="18" charset="0"/>
                            </a:rPr>
                          </m:ctrlPr>
                        </m:dPr>
                        <m:e>
                          <m:r>
                            <a:rPr lang="en-US" i="1">
                              <a:latin typeface="Cambria Math" panose="02040503050406030204" pitchFamily="18" charset="0"/>
                            </a:rPr>
                            <m:t>𝐴</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𝜔</m:t>
                              </m:r>
                            </m:e>
                          </m:d>
                        </m:e>
                      </m:d>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𝑙𝑛</m:t>
                      </m:r>
                      <m:d>
                        <m:dPr>
                          <m:begChr m:val="|"/>
                          <m:endChr m:val="|"/>
                          <m:ctrlPr>
                            <a:rPr lang="en-US"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0</m:t>
                              </m:r>
                            </m:sub>
                          </m:sSub>
                          <m:d>
                            <m:dPr>
                              <m:ctrlPr>
                                <a:rPr lang="en-US" i="1">
                                  <a:latin typeface="Cambria Math" panose="02040503050406030204" pitchFamily="18" charset="0"/>
                                </a:rPr>
                              </m:ctrlPr>
                            </m:dPr>
                            <m:e>
                              <m:r>
                                <a:rPr lang="en-US" i="1">
                                  <a:latin typeface="Cambria Math" panose="02040503050406030204" pitchFamily="18" charset="0"/>
                                </a:rPr>
                                <m:t>𝜔</m:t>
                              </m:r>
                            </m:e>
                          </m:d>
                        </m:e>
                      </m:d>
                      <m:r>
                        <a:rPr lang="en-US"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m:t>
                              </m:r>
                            </m:sup>
                          </m:sSup>
                        </m:num>
                        <m:den>
                          <m:r>
                            <a:rPr lang="en-US" i="1" smtClean="0">
                              <a:latin typeface="Cambria Math" panose="02040503050406030204" pitchFamily="18" charset="0"/>
                              <a:ea typeface="Cambria Math" panose="02040503050406030204" pitchFamily="18" charset="0"/>
                            </a:rPr>
                            <m:t>2</m:t>
                          </m:r>
                        </m:den>
                      </m:f>
                      <m:r>
                        <a:rPr lang="en-US" i="1">
                          <a:latin typeface="Cambria Math" panose="02040503050406030204" pitchFamily="18" charset="0"/>
                        </a:rPr>
                        <m:t>𝜔</m:t>
                      </m:r>
                    </m:oMath>
                  </m:oMathPara>
                </a14:m>
                <a:endParaRPr lang="en-US"/>
              </a:p>
              <a:p>
                <a:endParaRPr lang="en-US"/>
              </a:p>
              <a:p>
                <a:endParaRPr lang="en-US"/>
              </a:p>
            </p:txBody>
          </p:sp>
        </mc:Choice>
        <mc:Fallback xmlns="">
          <p:sp>
            <p:nvSpPr>
              <p:cNvPr id="4" name="Content Placeholder 2">
                <a:extLst>
                  <a:ext uri="{FF2B5EF4-FFF2-40B4-BE49-F238E27FC236}">
                    <a16:creationId xmlns:a16="http://schemas.microsoft.com/office/drawing/2014/main" id="{11285B08-F9DE-D422-F0B0-98BAE64F3A4C}"/>
                  </a:ext>
                </a:extLst>
              </p:cNvPr>
              <p:cNvSpPr txBox="1">
                <a:spLocks noRot="1" noChangeAspect="1" noMove="1" noResize="1" noEditPoints="1" noAdjustHandles="1" noChangeArrowheads="1" noChangeShapeType="1" noTextEdit="1"/>
              </p:cNvSpPr>
              <p:nvPr/>
            </p:nvSpPr>
            <p:spPr>
              <a:xfrm>
                <a:off x="487279" y="1026389"/>
                <a:ext cx="5374259" cy="2121258"/>
              </a:xfrm>
              <a:prstGeom prst="rect">
                <a:avLst/>
              </a:prstGeom>
              <a:blipFill>
                <a:blip r:embed="rId2"/>
                <a:stretch>
                  <a:fillRect l="-1887" t="-535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E6FE666-53BB-EA8E-EFED-D75FCB63C476}"/>
              </a:ext>
            </a:extLst>
          </p:cNvPr>
          <p:cNvPicPr>
            <a:picLocks noChangeAspect="1"/>
          </p:cNvPicPr>
          <p:nvPr/>
        </p:nvPicPr>
        <p:blipFill>
          <a:blip r:embed="rId3"/>
          <a:stretch>
            <a:fillRect/>
          </a:stretch>
        </p:blipFill>
        <p:spPr>
          <a:xfrm>
            <a:off x="6015725" y="1299800"/>
            <a:ext cx="5688996" cy="4306530"/>
          </a:xfrm>
          <a:prstGeom prst="rect">
            <a:avLst/>
          </a:prstGeom>
        </p:spPr>
      </p:pic>
      <p:sp>
        <p:nvSpPr>
          <p:cNvPr id="6" name="TextBox 5">
            <a:extLst>
              <a:ext uri="{FF2B5EF4-FFF2-40B4-BE49-F238E27FC236}">
                <a16:creationId xmlns:a16="http://schemas.microsoft.com/office/drawing/2014/main" id="{F1939519-F1EE-7962-920F-5C84B7284743}"/>
              </a:ext>
            </a:extLst>
          </p:cNvPr>
          <p:cNvSpPr txBox="1"/>
          <p:nvPr/>
        </p:nvSpPr>
        <p:spPr>
          <a:xfrm>
            <a:off x="4788877" y="3453065"/>
            <a:ext cx="1072661" cy="400110"/>
          </a:xfrm>
          <a:prstGeom prst="rect">
            <a:avLst/>
          </a:prstGeom>
          <a:noFill/>
        </p:spPr>
        <p:txBody>
          <a:bodyPr wrap="square" rtlCol="0">
            <a:spAutoFit/>
          </a:bodyPr>
          <a:lstStyle/>
          <a:p>
            <a:r>
              <a:rPr lang="en-US" sz="2000" b="1">
                <a:solidFill>
                  <a:srgbClr val="0070C0"/>
                </a:solidFill>
                <a:latin typeface="Montserrat" pitchFamily="2" charset="77"/>
              </a:rPr>
              <a:t>slope</a:t>
            </a:r>
          </a:p>
        </p:txBody>
      </p:sp>
      <p:sp>
        <p:nvSpPr>
          <p:cNvPr id="7" name="TextBox 6">
            <a:extLst>
              <a:ext uri="{FF2B5EF4-FFF2-40B4-BE49-F238E27FC236}">
                <a16:creationId xmlns:a16="http://schemas.microsoft.com/office/drawing/2014/main" id="{335028E7-3298-71A0-E1B7-7DD17A8858F5}"/>
              </a:ext>
            </a:extLst>
          </p:cNvPr>
          <p:cNvSpPr txBox="1"/>
          <p:nvPr/>
        </p:nvSpPr>
        <p:spPr>
          <a:xfrm>
            <a:off x="2242931" y="3334453"/>
            <a:ext cx="1537761" cy="400110"/>
          </a:xfrm>
          <a:prstGeom prst="rect">
            <a:avLst/>
          </a:prstGeom>
          <a:noFill/>
        </p:spPr>
        <p:txBody>
          <a:bodyPr wrap="square" rtlCol="0">
            <a:spAutoFit/>
          </a:bodyPr>
          <a:lstStyle/>
          <a:p>
            <a:r>
              <a:rPr lang="en-US" sz="2000" b="1">
                <a:solidFill>
                  <a:srgbClr val="0070C0"/>
                </a:solidFill>
                <a:latin typeface="Montserrat" pitchFamily="2" charset="77"/>
              </a:rPr>
              <a:t>intercept</a:t>
            </a:r>
          </a:p>
        </p:txBody>
      </p:sp>
      <p:cxnSp>
        <p:nvCxnSpPr>
          <p:cNvPr id="9" name="Straight Arrow Connector 8">
            <a:extLst>
              <a:ext uri="{FF2B5EF4-FFF2-40B4-BE49-F238E27FC236}">
                <a16:creationId xmlns:a16="http://schemas.microsoft.com/office/drawing/2014/main" id="{A7A98291-2D86-5127-1F0F-06FC467E8A57}"/>
              </a:ext>
            </a:extLst>
          </p:cNvPr>
          <p:cNvCxnSpPr>
            <a:cxnSpLocks/>
            <a:stCxn id="7" idx="0"/>
          </p:cNvCxnSpPr>
          <p:nvPr/>
        </p:nvCxnSpPr>
        <p:spPr>
          <a:xfrm flipV="1">
            <a:off x="3011812" y="2795954"/>
            <a:ext cx="311680" cy="53849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C84CCEE-2005-0E29-8F0E-F386709412C1}"/>
              </a:ext>
            </a:extLst>
          </p:cNvPr>
          <p:cNvCxnSpPr>
            <a:cxnSpLocks/>
          </p:cNvCxnSpPr>
          <p:nvPr/>
        </p:nvCxnSpPr>
        <p:spPr>
          <a:xfrm flipH="1" flipV="1">
            <a:off x="5056469" y="2983045"/>
            <a:ext cx="104614" cy="42189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4665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51035-1479-FE9E-C82A-B73F31FB1199}"/>
              </a:ext>
            </a:extLst>
          </p:cNvPr>
          <p:cNvSpPr>
            <a:spLocks noGrp="1"/>
          </p:cNvSpPr>
          <p:nvPr>
            <p:ph type="title"/>
          </p:nvPr>
        </p:nvSpPr>
        <p:spPr/>
        <p:txBody>
          <a:bodyPr/>
          <a:lstStyle/>
          <a:p>
            <a:r>
              <a:rPr lang="en-US"/>
              <a:t>Anisotropy and symmetry</a:t>
            </a:r>
          </a:p>
        </p:txBody>
      </p:sp>
      <p:sp>
        <p:nvSpPr>
          <p:cNvPr id="5" name="Content Placeholder 2">
            <a:extLst>
              <a:ext uri="{FF2B5EF4-FFF2-40B4-BE49-F238E27FC236}">
                <a16:creationId xmlns:a16="http://schemas.microsoft.com/office/drawing/2014/main" id="{48DECB42-AD83-32CE-FE49-D5CE70012F93}"/>
              </a:ext>
            </a:extLst>
          </p:cNvPr>
          <p:cNvSpPr txBox="1">
            <a:spLocks/>
          </p:cNvSpPr>
          <p:nvPr/>
        </p:nvSpPr>
        <p:spPr>
          <a:xfrm>
            <a:off x="4967000" y="870687"/>
            <a:ext cx="6925838" cy="556315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latin typeface="Montserrat Medium" pitchFamily="2" charset="77"/>
                <a:sym typeface="Wingdings"/>
              </a:rPr>
              <a:t>Specifying all 21 at every point is needed to describe the elastic response of a medium with </a:t>
            </a:r>
            <a:r>
              <a:rPr lang="en-US" sz="1800">
                <a:solidFill>
                  <a:schemeClr val="accent1"/>
                </a:solidFill>
                <a:latin typeface="Montserrat Medium" pitchFamily="2" charset="77"/>
                <a:sym typeface="Wingdings"/>
              </a:rPr>
              <a:t>general anisotropy</a:t>
            </a:r>
          </a:p>
          <a:p>
            <a:pPr lvl="1"/>
            <a:r>
              <a:rPr lang="en-US" sz="1800">
                <a:latin typeface="Montserrat Medium" pitchFamily="2" charset="77"/>
              </a:rPr>
              <a:t>The “stiffness” of the medium – i.e. how hard you have to pull to stretch it – depends on the direction in which you pull</a:t>
            </a:r>
          </a:p>
          <a:p>
            <a:pPr marL="457200" lvl="1" indent="0">
              <a:buNone/>
            </a:pPr>
            <a:endParaRPr lang="en-US" sz="1800">
              <a:latin typeface="Montserrat Medium" pitchFamily="2" charset="77"/>
            </a:endParaRPr>
          </a:p>
          <a:p>
            <a:r>
              <a:rPr lang="en-US" sz="1800">
                <a:latin typeface="Montserrat Medium" pitchFamily="2" charset="77"/>
              </a:rPr>
              <a:t>Individual minerals that make up rocks can have symmetries:</a:t>
            </a:r>
          </a:p>
          <a:p>
            <a:pPr lvl="1"/>
            <a:r>
              <a:rPr lang="en-US" sz="1800">
                <a:latin typeface="Montserrat Medium" pitchFamily="2" charset="77"/>
              </a:rPr>
              <a:t>Triclinic </a:t>
            </a:r>
            <a:r>
              <a:rPr lang="en-US" sz="1800">
                <a:latin typeface="Montserrat Medium" pitchFamily="2" charset="77"/>
                <a:sym typeface="Wingdings" panose="05000000000000000000" pitchFamily="2" charset="2"/>
              </a:rPr>
              <a:t> 21 elastic constants, e.g. albite</a:t>
            </a:r>
          </a:p>
          <a:p>
            <a:pPr lvl="1"/>
            <a:r>
              <a:rPr lang="en-US" sz="1800">
                <a:latin typeface="Montserrat Medium" pitchFamily="2" charset="77"/>
                <a:sym typeface="Wingdings" panose="05000000000000000000" pitchFamily="2" charset="2"/>
              </a:rPr>
              <a:t>Monoclinic  13 elastic constants, e.g. orthoclase</a:t>
            </a:r>
            <a:endParaRPr lang="en-US" sz="1800">
              <a:latin typeface="Montserrat Medium" pitchFamily="2" charset="77"/>
            </a:endParaRPr>
          </a:p>
          <a:p>
            <a:pPr lvl="1"/>
            <a:r>
              <a:rPr lang="en-US" sz="1800">
                <a:latin typeface="Montserrat Medium" pitchFamily="2" charset="77"/>
              </a:rPr>
              <a:t>Orthorhombic symmetry </a:t>
            </a:r>
            <a:r>
              <a:rPr lang="en-US" sz="1800">
                <a:latin typeface="Montserrat Medium" pitchFamily="2" charset="77"/>
                <a:sym typeface="Wingdings" panose="05000000000000000000" pitchFamily="2" charset="2"/>
              </a:rPr>
              <a:t> 9 elastic constants, e.g. olivine</a:t>
            </a:r>
          </a:p>
          <a:p>
            <a:pPr lvl="1"/>
            <a:r>
              <a:rPr lang="en-US" sz="1800">
                <a:latin typeface="Montserrat Medium" pitchFamily="2" charset="77"/>
                <a:sym typeface="Wingdings" panose="05000000000000000000" pitchFamily="2" charset="2"/>
              </a:rPr>
              <a:t>Trigonal symmetry  6 elastic constants, e.g. quartz</a:t>
            </a:r>
          </a:p>
          <a:p>
            <a:pPr lvl="1"/>
            <a:r>
              <a:rPr lang="en-US" sz="1800">
                <a:latin typeface="Montserrat Medium" pitchFamily="2" charset="77"/>
                <a:sym typeface="Wingdings" panose="05000000000000000000" pitchFamily="2" charset="2"/>
              </a:rPr>
              <a:t>Hexagonal symmetry  5 elastic constants, e.g. apatite</a:t>
            </a:r>
          </a:p>
          <a:p>
            <a:pPr lvl="1"/>
            <a:r>
              <a:rPr lang="en-US" sz="1800">
                <a:latin typeface="Montserrat Medium" pitchFamily="2" charset="77"/>
                <a:sym typeface="Wingdings" panose="05000000000000000000" pitchFamily="2" charset="2"/>
              </a:rPr>
              <a:t>Cubic symmetry  3 elastic constants, e.g. galena</a:t>
            </a:r>
          </a:p>
          <a:p>
            <a:pPr marL="457200" lvl="1" indent="0">
              <a:buNone/>
            </a:pPr>
            <a:endParaRPr lang="en-US" sz="1800">
              <a:latin typeface="Montserrat Medium" pitchFamily="2" charset="77"/>
            </a:endParaRPr>
          </a:p>
          <a:p>
            <a:r>
              <a:rPr lang="en-US" sz="1800">
                <a:latin typeface="Montserrat Medium" pitchFamily="2" charset="77"/>
              </a:rPr>
              <a:t>Earth is (mostly) isotropic at large scales </a:t>
            </a:r>
            <a:r>
              <a:rPr lang="en-US" sz="1800">
                <a:latin typeface="Montserrat Medium" pitchFamily="2" charset="77"/>
                <a:sym typeface="Wingdings" panose="05000000000000000000" pitchFamily="2" charset="2"/>
              </a:rPr>
              <a:t> 2 elastic constants c</a:t>
            </a:r>
            <a:endParaRPr lang="en-US" sz="1800">
              <a:latin typeface="Montserrat Medium" pitchFamily="2" charset="77"/>
            </a:endParaRPr>
          </a:p>
        </p:txBody>
      </p:sp>
      <p:sp>
        <p:nvSpPr>
          <p:cNvPr id="6" name="TextBox 5">
            <a:extLst>
              <a:ext uri="{FF2B5EF4-FFF2-40B4-BE49-F238E27FC236}">
                <a16:creationId xmlns:a16="http://schemas.microsoft.com/office/drawing/2014/main" id="{2D930E8C-4A9C-A0D2-C930-B6601250B139}"/>
              </a:ext>
            </a:extLst>
          </p:cNvPr>
          <p:cNvSpPr txBox="1"/>
          <p:nvPr/>
        </p:nvSpPr>
        <p:spPr>
          <a:xfrm>
            <a:off x="633981" y="870687"/>
            <a:ext cx="3458517" cy="400110"/>
          </a:xfrm>
          <a:prstGeom prst="rect">
            <a:avLst/>
          </a:prstGeom>
          <a:noFill/>
        </p:spPr>
        <p:txBody>
          <a:bodyPr wrap="square" rtlCol="0">
            <a:spAutoFit/>
          </a:bodyPr>
          <a:lstStyle/>
          <a:p>
            <a:r>
              <a:rPr lang="en-US" sz="2000" u="sng">
                <a:latin typeface="Montserrat" pitchFamily="2" charset="77"/>
                <a:ea typeface="Roboto" panose="02000000000000000000" pitchFamily="2" charset="0"/>
              </a:rPr>
              <a:t>Generalized Hooke’s law</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6830BD8-84E9-67DD-E056-8DB2A4606536}"/>
                  </a:ext>
                </a:extLst>
              </p:cNvPr>
              <p:cNvSpPr txBox="1"/>
              <p:nvPr/>
            </p:nvSpPr>
            <p:spPr>
              <a:xfrm>
                <a:off x="961123" y="1415021"/>
                <a:ext cx="2566298" cy="465577"/>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sz="2800" b="0" i="1" dirty="0" smtClean="0">
                              <a:solidFill>
                                <a:schemeClr val="accent6">
                                  <a:lumMod val="75000"/>
                                </a:schemeClr>
                              </a:solidFill>
                              <a:latin typeface="Cambria Math" panose="02040503050406030204" pitchFamily="18" charset="0"/>
                              <a:ea typeface="Cambria Math" panose="02040503050406030204" pitchFamily="18" charset="0"/>
                            </a:rPr>
                          </m:ctrlPr>
                        </m:sSubPr>
                        <m:e>
                          <m:r>
                            <a:rPr lang="en-US" sz="2800" b="0" i="1" dirty="0" smtClean="0">
                              <a:solidFill>
                                <a:schemeClr val="accent6">
                                  <a:lumMod val="75000"/>
                                </a:schemeClr>
                              </a:solidFill>
                              <a:latin typeface="Cambria Math" panose="02040503050406030204" pitchFamily="18" charset="0"/>
                              <a:ea typeface="Cambria Math" panose="02040503050406030204" pitchFamily="18" charset="0"/>
                            </a:rPr>
                            <m:t>𝜎</m:t>
                          </m:r>
                        </m:e>
                        <m:sub>
                          <m:r>
                            <a:rPr lang="en-US" sz="2800" b="0" i="1" dirty="0" smtClean="0">
                              <a:solidFill>
                                <a:schemeClr val="accent6">
                                  <a:lumMod val="75000"/>
                                </a:schemeClr>
                              </a:solidFill>
                              <a:latin typeface="Cambria Math" panose="02040503050406030204" pitchFamily="18" charset="0"/>
                              <a:ea typeface="Cambria Math" panose="02040503050406030204" pitchFamily="18" charset="0"/>
                            </a:rPr>
                            <m:t>𝑖𝑗</m:t>
                          </m:r>
                        </m:sub>
                      </m:sSub>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𝐶</m:t>
                          </m:r>
                        </m:e>
                        <m:sub>
                          <m:r>
                            <a:rPr lang="en-US" sz="2800" b="0" i="1" smtClean="0">
                              <a:latin typeface="Cambria Math" panose="02040503050406030204" pitchFamily="18" charset="0"/>
                              <a:ea typeface="Cambria Math" panose="02040503050406030204" pitchFamily="18" charset="0"/>
                            </a:rPr>
                            <m:t>𝑖𝑗𝑘𝑙</m:t>
                          </m:r>
                        </m:sub>
                      </m:sSub>
                      <m:r>
                        <a:rPr lang="en-US" sz="2800" b="0" i="1" smtClean="0">
                          <a:latin typeface="Cambria Math" panose="02040503050406030204" pitchFamily="18" charset="0"/>
                          <a:ea typeface="Cambria Math" panose="02040503050406030204" pitchFamily="18" charset="0"/>
                        </a:rPr>
                        <m:t> </m:t>
                      </m:r>
                      <m:sSub>
                        <m:sSubPr>
                          <m:ctrlPr>
                            <a:rPr lang="en-US" sz="2800" b="0" i="1" smtClean="0">
                              <a:solidFill>
                                <a:srgbClr val="E84A27"/>
                              </a:solidFill>
                              <a:latin typeface="Cambria Math" panose="02040503050406030204" pitchFamily="18" charset="0"/>
                              <a:ea typeface="Cambria Math" panose="02040503050406030204" pitchFamily="18" charset="0"/>
                            </a:rPr>
                          </m:ctrlPr>
                        </m:sSubPr>
                        <m:e>
                          <m:r>
                            <a:rPr lang="en-US" sz="2800" b="0" i="1" smtClean="0">
                              <a:solidFill>
                                <a:srgbClr val="E84A27"/>
                              </a:solidFill>
                              <a:latin typeface="Cambria Math" panose="02040503050406030204" pitchFamily="18" charset="0"/>
                              <a:ea typeface="Cambria Math" panose="02040503050406030204" pitchFamily="18" charset="0"/>
                            </a:rPr>
                            <m:t>𝜀</m:t>
                          </m:r>
                        </m:e>
                        <m:sub>
                          <m:r>
                            <a:rPr lang="en-US" sz="2800" b="0" i="1" smtClean="0">
                              <a:solidFill>
                                <a:srgbClr val="E84A27"/>
                              </a:solidFill>
                              <a:latin typeface="Cambria Math" panose="02040503050406030204" pitchFamily="18" charset="0"/>
                              <a:ea typeface="Cambria Math" panose="02040503050406030204" pitchFamily="18" charset="0"/>
                            </a:rPr>
                            <m:t>𝑘𝑙</m:t>
                          </m:r>
                        </m:sub>
                      </m:sSub>
                    </m:oMath>
                  </m:oMathPara>
                </a14:m>
                <a:endParaRPr lang="en-US" sz="2800"/>
              </a:p>
            </p:txBody>
          </p:sp>
        </mc:Choice>
        <mc:Fallback xmlns="">
          <p:sp>
            <p:nvSpPr>
              <p:cNvPr id="7" name="TextBox 6">
                <a:extLst>
                  <a:ext uri="{FF2B5EF4-FFF2-40B4-BE49-F238E27FC236}">
                    <a16:creationId xmlns:a16="http://schemas.microsoft.com/office/drawing/2014/main" id="{66830BD8-84E9-67DD-E056-8DB2A4606536}"/>
                  </a:ext>
                </a:extLst>
              </p:cNvPr>
              <p:cNvSpPr txBox="1">
                <a:spLocks noRot="1" noChangeAspect="1" noMove="1" noResize="1" noEditPoints="1" noAdjustHandles="1" noChangeArrowheads="1" noChangeShapeType="1" noTextEdit="1"/>
              </p:cNvSpPr>
              <p:nvPr/>
            </p:nvSpPr>
            <p:spPr>
              <a:xfrm>
                <a:off x="961123" y="1415021"/>
                <a:ext cx="2566298" cy="465577"/>
              </a:xfrm>
              <a:prstGeom prst="rect">
                <a:avLst/>
              </a:prstGeom>
              <a:blipFill>
                <a:blip r:embed="rId2"/>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511FB5A7-613C-93D3-8B54-259F287DE07C}"/>
              </a:ext>
            </a:extLst>
          </p:cNvPr>
          <p:cNvSpPr txBox="1"/>
          <p:nvPr/>
        </p:nvSpPr>
        <p:spPr>
          <a:xfrm>
            <a:off x="560348" y="2091856"/>
            <a:ext cx="954156" cy="646331"/>
          </a:xfrm>
          <a:prstGeom prst="rect">
            <a:avLst/>
          </a:prstGeom>
          <a:noFill/>
        </p:spPr>
        <p:txBody>
          <a:bodyPr wrap="square" rtlCol="0">
            <a:spAutoFit/>
          </a:bodyPr>
          <a:lstStyle/>
          <a:p>
            <a:r>
              <a:rPr lang="en-US">
                <a:solidFill>
                  <a:schemeClr val="accent6">
                    <a:lumMod val="75000"/>
                  </a:schemeClr>
                </a:solidFill>
              </a:rPr>
              <a:t>3 x 3 tensor</a:t>
            </a:r>
          </a:p>
        </p:txBody>
      </p:sp>
      <p:sp>
        <p:nvSpPr>
          <p:cNvPr id="9" name="TextBox 8">
            <a:extLst>
              <a:ext uri="{FF2B5EF4-FFF2-40B4-BE49-F238E27FC236}">
                <a16:creationId xmlns:a16="http://schemas.microsoft.com/office/drawing/2014/main" id="{E7ECE7CD-AF64-6553-9E6B-E4801915E5C0}"/>
              </a:ext>
            </a:extLst>
          </p:cNvPr>
          <p:cNvSpPr txBox="1"/>
          <p:nvPr/>
        </p:nvSpPr>
        <p:spPr>
          <a:xfrm>
            <a:off x="3591816" y="1930072"/>
            <a:ext cx="954156" cy="646331"/>
          </a:xfrm>
          <a:prstGeom prst="rect">
            <a:avLst/>
          </a:prstGeom>
          <a:noFill/>
        </p:spPr>
        <p:txBody>
          <a:bodyPr wrap="square" rtlCol="0">
            <a:spAutoFit/>
          </a:bodyPr>
          <a:lstStyle/>
          <a:p>
            <a:r>
              <a:rPr lang="en-US">
                <a:solidFill>
                  <a:srgbClr val="E84A27"/>
                </a:solidFill>
              </a:rPr>
              <a:t>3 x 3 tensor</a:t>
            </a:r>
          </a:p>
        </p:txBody>
      </p:sp>
      <p:sp>
        <p:nvSpPr>
          <p:cNvPr id="10" name="TextBox 9">
            <a:extLst>
              <a:ext uri="{FF2B5EF4-FFF2-40B4-BE49-F238E27FC236}">
                <a16:creationId xmlns:a16="http://schemas.microsoft.com/office/drawing/2014/main" id="{E5131669-5464-4A0A-2543-2A9FE6A46896}"/>
              </a:ext>
            </a:extLst>
          </p:cNvPr>
          <p:cNvSpPr txBox="1"/>
          <p:nvPr/>
        </p:nvSpPr>
        <p:spPr>
          <a:xfrm>
            <a:off x="961123" y="2842998"/>
            <a:ext cx="3584846" cy="584775"/>
          </a:xfrm>
          <a:prstGeom prst="rect">
            <a:avLst/>
          </a:prstGeom>
          <a:noFill/>
        </p:spPr>
        <p:txBody>
          <a:bodyPr wrap="square" rtlCol="0">
            <a:spAutoFit/>
          </a:bodyPr>
          <a:lstStyle/>
          <a:p>
            <a:r>
              <a:rPr lang="en-US" sz="1600">
                <a:latin typeface="Montserrat" pitchFamily="2" charset="77"/>
              </a:rPr>
              <a:t>3 x 3 x 3 x 3 tensor with 21 independent elastic constants</a:t>
            </a:r>
          </a:p>
        </p:txBody>
      </p:sp>
      <p:cxnSp>
        <p:nvCxnSpPr>
          <p:cNvPr id="11" name="Straight Arrow Connector 10">
            <a:extLst>
              <a:ext uri="{FF2B5EF4-FFF2-40B4-BE49-F238E27FC236}">
                <a16:creationId xmlns:a16="http://schemas.microsoft.com/office/drawing/2014/main" id="{2C3F26E6-C432-9E74-EC5C-6B2855EDE423}"/>
              </a:ext>
            </a:extLst>
          </p:cNvPr>
          <p:cNvCxnSpPr/>
          <p:nvPr/>
        </p:nvCxnSpPr>
        <p:spPr>
          <a:xfrm flipV="1">
            <a:off x="1159073" y="1855961"/>
            <a:ext cx="170499" cy="235894"/>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D916ECB-4452-1867-88B5-6EC77CF33247}"/>
              </a:ext>
            </a:extLst>
          </p:cNvPr>
          <p:cNvCxnSpPr/>
          <p:nvPr/>
        </p:nvCxnSpPr>
        <p:spPr>
          <a:xfrm flipH="1" flipV="1">
            <a:off x="3271209" y="1880598"/>
            <a:ext cx="320607" cy="211257"/>
          </a:xfrm>
          <a:prstGeom prst="straightConnector1">
            <a:avLst/>
          </a:prstGeom>
          <a:ln w="19050">
            <a:solidFill>
              <a:srgbClr val="E84A27"/>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0C21944-A2C3-3769-5776-F9A08C9D22F5}"/>
              </a:ext>
            </a:extLst>
          </p:cNvPr>
          <p:cNvCxnSpPr/>
          <p:nvPr/>
        </p:nvCxnSpPr>
        <p:spPr>
          <a:xfrm flipV="1">
            <a:off x="2389006" y="1973908"/>
            <a:ext cx="0" cy="76427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14" name="Picture 13">
            <a:extLst>
              <a:ext uri="{FF2B5EF4-FFF2-40B4-BE49-F238E27FC236}">
                <a16:creationId xmlns:a16="http://schemas.microsoft.com/office/drawing/2014/main" id="{D8F66903-40E2-7C1E-2041-8CAD3A2884E0}"/>
              </a:ext>
            </a:extLst>
          </p:cNvPr>
          <p:cNvPicPr>
            <a:picLocks noChangeAspect="1"/>
          </p:cNvPicPr>
          <p:nvPr/>
        </p:nvPicPr>
        <p:blipFill>
          <a:blip r:embed="rId3"/>
          <a:stretch>
            <a:fillRect/>
          </a:stretch>
        </p:blipFill>
        <p:spPr>
          <a:xfrm>
            <a:off x="1244322" y="4149005"/>
            <a:ext cx="2159376" cy="2526126"/>
          </a:xfrm>
          <a:prstGeom prst="rect">
            <a:avLst/>
          </a:prstGeom>
        </p:spPr>
      </p:pic>
      <p:sp>
        <p:nvSpPr>
          <p:cNvPr id="15" name="TextBox 14">
            <a:extLst>
              <a:ext uri="{FF2B5EF4-FFF2-40B4-BE49-F238E27FC236}">
                <a16:creationId xmlns:a16="http://schemas.microsoft.com/office/drawing/2014/main" id="{B4D6A6DD-8DF1-44C3-199B-BEACF2C35B0E}"/>
              </a:ext>
            </a:extLst>
          </p:cNvPr>
          <p:cNvSpPr txBox="1"/>
          <p:nvPr/>
        </p:nvSpPr>
        <p:spPr>
          <a:xfrm>
            <a:off x="468351" y="3694368"/>
            <a:ext cx="4077617" cy="400110"/>
          </a:xfrm>
          <a:prstGeom prst="rect">
            <a:avLst/>
          </a:prstGeom>
          <a:noFill/>
        </p:spPr>
        <p:txBody>
          <a:bodyPr wrap="square" rtlCol="0">
            <a:spAutoFit/>
          </a:bodyPr>
          <a:lstStyle/>
          <a:p>
            <a:r>
              <a:rPr lang="en-US" sz="2000" u="sng">
                <a:latin typeface="Montserrat" pitchFamily="2" charset="77"/>
                <a:ea typeface="Roboto" panose="02000000000000000000" pitchFamily="2" charset="0"/>
              </a:rPr>
              <a:t>Olivine crystal ((</a:t>
            </a:r>
            <a:r>
              <a:rPr lang="en-US" sz="2000" u="sng" err="1">
                <a:latin typeface="Montserrat" pitchFamily="2" charset="77"/>
                <a:ea typeface="Roboto" panose="02000000000000000000" pitchFamily="2" charset="0"/>
              </a:rPr>
              <a:t>Mg,Fe</a:t>
            </a:r>
            <a:r>
              <a:rPr lang="en-US" sz="2000" u="sng">
                <a:latin typeface="Montserrat" pitchFamily="2" charset="77"/>
                <a:ea typeface="Roboto" panose="02000000000000000000" pitchFamily="2" charset="0"/>
              </a:rPr>
              <a:t>)2 SiO4)</a:t>
            </a:r>
          </a:p>
        </p:txBody>
      </p:sp>
      <p:sp>
        <p:nvSpPr>
          <p:cNvPr id="16" name="TextBox 15">
            <a:extLst>
              <a:ext uri="{FF2B5EF4-FFF2-40B4-BE49-F238E27FC236}">
                <a16:creationId xmlns:a16="http://schemas.microsoft.com/office/drawing/2014/main" id="{B97DCB75-827C-AFBE-6BCC-50115E126677}"/>
              </a:ext>
            </a:extLst>
          </p:cNvPr>
          <p:cNvSpPr txBox="1"/>
          <p:nvPr/>
        </p:nvSpPr>
        <p:spPr>
          <a:xfrm>
            <a:off x="744465" y="5617981"/>
            <a:ext cx="782587" cy="369332"/>
          </a:xfrm>
          <a:prstGeom prst="rect">
            <a:avLst/>
          </a:prstGeom>
          <a:noFill/>
        </p:spPr>
        <p:txBody>
          <a:bodyPr wrap="none" rtlCol="0">
            <a:spAutoFit/>
          </a:bodyPr>
          <a:lstStyle/>
          <a:p>
            <a:r>
              <a:rPr lang="en-US"/>
              <a:t>[1 0 0]</a:t>
            </a:r>
          </a:p>
        </p:txBody>
      </p:sp>
      <p:sp>
        <p:nvSpPr>
          <p:cNvPr id="17" name="TextBox 16">
            <a:extLst>
              <a:ext uri="{FF2B5EF4-FFF2-40B4-BE49-F238E27FC236}">
                <a16:creationId xmlns:a16="http://schemas.microsoft.com/office/drawing/2014/main" id="{9C937B14-6DD6-141B-1215-7565A2895CD4}"/>
              </a:ext>
            </a:extLst>
          </p:cNvPr>
          <p:cNvSpPr txBox="1"/>
          <p:nvPr/>
        </p:nvSpPr>
        <p:spPr>
          <a:xfrm>
            <a:off x="3402761" y="5387296"/>
            <a:ext cx="782587" cy="369332"/>
          </a:xfrm>
          <a:prstGeom prst="rect">
            <a:avLst/>
          </a:prstGeom>
          <a:noFill/>
        </p:spPr>
        <p:txBody>
          <a:bodyPr wrap="none" rtlCol="0">
            <a:spAutoFit/>
          </a:bodyPr>
          <a:lstStyle/>
          <a:p>
            <a:r>
              <a:rPr lang="en-US"/>
              <a:t>[0 1 0]</a:t>
            </a:r>
          </a:p>
        </p:txBody>
      </p:sp>
      <p:sp>
        <p:nvSpPr>
          <p:cNvPr id="18" name="TextBox 17">
            <a:extLst>
              <a:ext uri="{FF2B5EF4-FFF2-40B4-BE49-F238E27FC236}">
                <a16:creationId xmlns:a16="http://schemas.microsoft.com/office/drawing/2014/main" id="{EED46339-6346-18CA-C34C-68F90ACE5946}"/>
              </a:ext>
            </a:extLst>
          </p:cNvPr>
          <p:cNvSpPr txBox="1"/>
          <p:nvPr/>
        </p:nvSpPr>
        <p:spPr>
          <a:xfrm>
            <a:off x="2648925" y="4099462"/>
            <a:ext cx="782587" cy="369332"/>
          </a:xfrm>
          <a:prstGeom prst="rect">
            <a:avLst/>
          </a:prstGeom>
          <a:noFill/>
        </p:spPr>
        <p:txBody>
          <a:bodyPr wrap="none" rtlCol="0">
            <a:spAutoFit/>
          </a:bodyPr>
          <a:lstStyle/>
          <a:p>
            <a:r>
              <a:rPr lang="en-US"/>
              <a:t>[0 0 1]</a:t>
            </a:r>
          </a:p>
        </p:txBody>
      </p:sp>
      <p:sp>
        <p:nvSpPr>
          <p:cNvPr id="19" name="TextBox 18">
            <a:extLst>
              <a:ext uri="{FF2B5EF4-FFF2-40B4-BE49-F238E27FC236}">
                <a16:creationId xmlns:a16="http://schemas.microsoft.com/office/drawing/2014/main" id="{990EC796-A26E-BF62-71F9-742D16988E67}"/>
              </a:ext>
            </a:extLst>
          </p:cNvPr>
          <p:cNvSpPr txBox="1"/>
          <p:nvPr/>
        </p:nvSpPr>
        <p:spPr>
          <a:xfrm>
            <a:off x="677940" y="5915723"/>
            <a:ext cx="915635" cy="276999"/>
          </a:xfrm>
          <a:prstGeom prst="rect">
            <a:avLst/>
          </a:prstGeom>
          <a:noFill/>
        </p:spPr>
        <p:txBody>
          <a:bodyPr wrap="none" rtlCol="0">
            <a:spAutoFit/>
          </a:bodyPr>
          <a:lstStyle/>
          <a:p>
            <a:r>
              <a:rPr lang="en-US" sz="1200">
                <a:latin typeface="Montserrat Light" pitchFamily="2" charset="77"/>
              </a:rPr>
              <a:t>9.89 km/s</a:t>
            </a:r>
          </a:p>
        </p:txBody>
      </p:sp>
      <p:sp>
        <p:nvSpPr>
          <p:cNvPr id="20" name="TextBox 19">
            <a:extLst>
              <a:ext uri="{FF2B5EF4-FFF2-40B4-BE49-F238E27FC236}">
                <a16:creationId xmlns:a16="http://schemas.microsoft.com/office/drawing/2014/main" id="{7E4D88BB-2C5E-A285-2AAC-F523C2060FCD}"/>
              </a:ext>
            </a:extLst>
          </p:cNvPr>
          <p:cNvSpPr txBox="1"/>
          <p:nvPr/>
        </p:nvSpPr>
        <p:spPr>
          <a:xfrm>
            <a:off x="3366444" y="5672655"/>
            <a:ext cx="898003" cy="276999"/>
          </a:xfrm>
          <a:prstGeom prst="rect">
            <a:avLst/>
          </a:prstGeom>
          <a:noFill/>
        </p:spPr>
        <p:txBody>
          <a:bodyPr wrap="none" rtlCol="0">
            <a:spAutoFit/>
          </a:bodyPr>
          <a:lstStyle/>
          <a:p>
            <a:r>
              <a:rPr lang="en-US" sz="1200">
                <a:latin typeface="Montserrat Light" pitchFamily="2" charset="77"/>
              </a:rPr>
              <a:t>7.72 km/s</a:t>
            </a:r>
          </a:p>
        </p:txBody>
      </p:sp>
    </p:spTree>
    <p:extLst>
      <p:ext uri="{BB962C8B-B14F-4D97-AF65-F5344CB8AC3E}">
        <p14:creationId xmlns:p14="http://schemas.microsoft.com/office/powerpoint/2010/main" val="3805490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9FBD-19C1-25B8-F8AD-83D4897A506B}"/>
              </a:ext>
            </a:extLst>
          </p:cNvPr>
          <p:cNvSpPr>
            <a:spLocks noGrp="1"/>
          </p:cNvSpPr>
          <p:nvPr>
            <p:ph type="title"/>
          </p:nvPr>
        </p:nvSpPr>
        <p:spPr/>
        <p:txBody>
          <a:bodyPr/>
          <a:lstStyle/>
          <a:p>
            <a:r>
              <a:rPr lang="en-US"/>
              <a:t>Mechanisms of anisotropy</a:t>
            </a:r>
          </a:p>
        </p:txBody>
      </p:sp>
      <p:pic>
        <p:nvPicPr>
          <p:cNvPr id="3" name="Picture 2" descr="Text&#10;&#10;Description automatically generated">
            <a:extLst>
              <a:ext uri="{FF2B5EF4-FFF2-40B4-BE49-F238E27FC236}">
                <a16:creationId xmlns:a16="http://schemas.microsoft.com/office/drawing/2014/main" id="{0E6A3EA4-F80F-09FE-0900-2DC538DD86F2}"/>
              </a:ext>
            </a:extLst>
          </p:cNvPr>
          <p:cNvPicPr>
            <a:picLocks noChangeAspect="1"/>
          </p:cNvPicPr>
          <p:nvPr/>
        </p:nvPicPr>
        <p:blipFill>
          <a:blip r:embed="rId2"/>
          <a:stretch>
            <a:fillRect/>
          </a:stretch>
        </p:blipFill>
        <p:spPr>
          <a:xfrm>
            <a:off x="1032974" y="3685636"/>
            <a:ext cx="5562246" cy="2781123"/>
          </a:xfrm>
          <a:prstGeom prst="rect">
            <a:avLst/>
          </a:prstGeom>
        </p:spPr>
      </p:pic>
      <p:sp>
        <p:nvSpPr>
          <p:cNvPr id="5" name="Content Placeholder 2">
            <a:extLst>
              <a:ext uri="{FF2B5EF4-FFF2-40B4-BE49-F238E27FC236}">
                <a16:creationId xmlns:a16="http://schemas.microsoft.com/office/drawing/2014/main" id="{C8E485C2-1C83-4D5B-F03B-C8900D807E7B}"/>
              </a:ext>
            </a:extLst>
          </p:cNvPr>
          <p:cNvSpPr txBox="1">
            <a:spLocks/>
          </p:cNvSpPr>
          <p:nvPr/>
        </p:nvSpPr>
        <p:spPr>
          <a:xfrm>
            <a:off x="761999" y="794848"/>
            <a:ext cx="10869013" cy="446295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a:latin typeface="Montserrat Medium" pitchFamily="2" charset="77"/>
                <a:sym typeface="Wingdings" panose="05000000000000000000" pitchFamily="2" charset="2"/>
              </a:rPr>
              <a:t>If intrinsically anisotropic minerals are in a random orientation, the anisotropy of the aggregate will be negligible. (different orientations of anisotropy cancel each other out) </a:t>
            </a:r>
          </a:p>
          <a:p>
            <a:pPr marL="0" indent="0">
              <a:buNone/>
            </a:pPr>
            <a:endParaRPr lang="en-US" sz="1800">
              <a:latin typeface="Montserrat Medium" pitchFamily="2" charset="77"/>
              <a:sym typeface="Wingdings" panose="05000000000000000000" pitchFamily="2" charset="2"/>
            </a:endParaRPr>
          </a:p>
          <a:p>
            <a:pPr marL="0" indent="0">
              <a:buNone/>
            </a:pPr>
            <a:r>
              <a:rPr lang="en-US" sz="1800">
                <a:latin typeface="Montserrat Medium" pitchFamily="2" charset="77"/>
                <a:sym typeface="Wingdings" panose="05000000000000000000" pitchFamily="2" charset="2"/>
              </a:rPr>
              <a:t>However, if crystallographic axes are </a:t>
            </a:r>
            <a:r>
              <a:rPr lang="en-US" sz="1800" b="1">
                <a:latin typeface="Montserrat Medium" pitchFamily="2" charset="77"/>
                <a:sym typeface="Wingdings" panose="05000000000000000000" pitchFamily="2" charset="2"/>
              </a:rPr>
              <a:t>aligned</a:t>
            </a:r>
            <a:r>
              <a:rPr lang="en-US" sz="1800">
                <a:latin typeface="Montserrat Medium" pitchFamily="2" charset="77"/>
                <a:sym typeface="Wingdings" panose="05000000000000000000" pitchFamily="2" charset="2"/>
              </a:rPr>
              <a:t>, the aggregate will be </a:t>
            </a:r>
            <a:r>
              <a:rPr lang="en-US" sz="1800" b="1">
                <a:latin typeface="Montserrat Medium" pitchFamily="2" charset="77"/>
                <a:sym typeface="Wingdings" panose="05000000000000000000" pitchFamily="2" charset="2"/>
              </a:rPr>
              <a:t>anisotropic</a:t>
            </a:r>
            <a:r>
              <a:rPr lang="en-US" sz="1800">
                <a:latin typeface="Montserrat Medium" pitchFamily="2" charset="77"/>
                <a:sym typeface="Wingdings" panose="05000000000000000000" pitchFamily="2" charset="2"/>
              </a:rPr>
              <a:t>. The alignment of crystal axes can be caused by </a:t>
            </a:r>
            <a:r>
              <a:rPr lang="en-US" sz="1800" b="1">
                <a:latin typeface="Montserrat Medium" pitchFamily="2" charset="77"/>
                <a:sym typeface="Wingdings" panose="05000000000000000000" pitchFamily="2" charset="2"/>
              </a:rPr>
              <a:t>strain</a:t>
            </a:r>
            <a:r>
              <a:rPr lang="en-US" sz="1800">
                <a:latin typeface="Montserrat Medium" pitchFamily="2" charset="77"/>
                <a:sym typeface="Wingdings" panose="05000000000000000000" pitchFamily="2" charset="2"/>
              </a:rPr>
              <a:t>. </a:t>
            </a:r>
          </a:p>
          <a:p>
            <a:pPr marL="0" indent="0">
              <a:buNone/>
            </a:pPr>
            <a:endParaRPr lang="en-US" sz="1800">
              <a:latin typeface="Montserrat Medium" pitchFamily="2" charset="77"/>
              <a:sym typeface="Wingdings" panose="05000000000000000000" pitchFamily="2" charset="2"/>
            </a:endParaRPr>
          </a:p>
          <a:p>
            <a:pPr marL="0" indent="0">
              <a:buNone/>
            </a:pPr>
            <a:r>
              <a:rPr lang="en-US" sz="1800">
                <a:latin typeface="Montserrat Medium" pitchFamily="2" charset="77"/>
                <a:sym typeface="Wingdings" panose="05000000000000000000" pitchFamily="2" charset="2"/>
              </a:rPr>
              <a:t>Anisotropy due to the alignment of individual crystals is referred to as either  </a:t>
            </a:r>
            <a:r>
              <a:rPr lang="en-US" sz="1800" b="1">
                <a:latin typeface="Montserrat Medium" pitchFamily="2" charset="77"/>
                <a:sym typeface="Wingdings" panose="05000000000000000000" pitchFamily="2" charset="2"/>
              </a:rPr>
              <a:t>crystallographic preferred orientation (CPO</a:t>
            </a:r>
            <a:r>
              <a:rPr lang="en-US" sz="1800">
                <a:latin typeface="Montserrat Medium" pitchFamily="2" charset="77"/>
                <a:sym typeface="Wingdings" panose="05000000000000000000" pitchFamily="2" charset="2"/>
              </a:rPr>
              <a:t>), or sometimes </a:t>
            </a:r>
            <a:r>
              <a:rPr lang="en-US" sz="1800" b="1">
                <a:latin typeface="Montserrat Medium" pitchFamily="2" charset="77"/>
                <a:sym typeface="Wingdings" panose="05000000000000000000" pitchFamily="2" charset="2"/>
              </a:rPr>
              <a:t>lattice preferred orientation (LPO). </a:t>
            </a:r>
          </a:p>
        </p:txBody>
      </p:sp>
      <p:pic>
        <p:nvPicPr>
          <p:cNvPr id="6" name="Picture 5" descr="A close-up of a rock&#10;&#10;Description automatically generated with low confidence">
            <a:extLst>
              <a:ext uri="{FF2B5EF4-FFF2-40B4-BE49-F238E27FC236}">
                <a16:creationId xmlns:a16="http://schemas.microsoft.com/office/drawing/2014/main" id="{A523D0FF-4899-E8DA-ADCF-8197947A04D2}"/>
              </a:ext>
            </a:extLst>
          </p:cNvPr>
          <p:cNvPicPr>
            <a:picLocks noChangeAspect="1"/>
          </p:cNvPicPr>
          <p:nvPr/>
        </p:nvPicPr>
        <p:blipFill>
          <a:blip r:embed="rId3"/>
          <a:stretch>
            <a:fillRect/>
          </a:stretch>
        </p:blipFill>
        <p:spPr>
          <a:xfrm>
            <a:off x="7463936" y="3657300"/>
            <a:ext cx="4167077" cy="2837794"/>
          </a:xfrm>
          <a:prstGeom prst="rect">
            <a:avLst/>
          </a:prstGeom>
        </p:spPr>
      </p:pic>
    </p:spTree>
    <p:extLst>
      <p:ext uri="{BB962C8B-B14F-4D97-AF65-F5344CB8AC3E}">
        <p14:creationId xmlns:p14="http://schemas.microsoft.com/office/powerpoint/2010/main" val="930933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9E3A5-4898-FEF3-0F1F-0779A70763D7}"/>
              </a:ext>
            </a:extLst>
          </p:cNvPr>
          <p:cNvSpPr>
            <a:spLocks noGrp="1"/>
          </p:cNvSpPr>
          <p:nvPr>
            <p:ph type="title"/>
          </p:nvPr>
        </p:nvSpPr>
        <p:spPr/>
        <p:txBody>
          <a:bodyPr/>
          <a:lstStyle/>
          <a:p>
            <a:r>
              <a:rPr lang="en-US"/>
              <a:t>Intrinsic vs extrinsic anisotropy</a:t>
            </a:r>
          </a:p>
        </p:txBody>
      </p:sp>
      <p:pic>
        <p:nvPicPr>
          <p:cNvPr id="3" name="Picture 2" descr="Diagram&#10;&#10;Description automatically generated">
            <a:extLst>
              <a:ext uri="{FF2B5EF4-FFF2-40B4-BE49-F238E27FC236}">
                <a16:creationId xmlns:a16="http://schemas.microsoft.com/office/drawing/2014/main" id="{7927AE63-B76E-9910-5E72-229E18DF2257}"/>
              </a:ext>
            </a:extLst>
          </p:cNvPr>
          <p:cNvPicPr>
            <a:picLocks noChangeAspect="1"/>
          </p:cNvPicPr>
          <p:nvPr/>
        </p:nvPicPr>
        <p:blipFill>
          <a:blip r:embed="rId2"/>
          <a:stretch>
            <a:fillRect/>
          </a:stretch>
        </p:blipFill>
        <p:spPr>
          <a:xfrm>
            <a:off x="6827522" y="681037"/>
            <a:ext cx="3678824" cy="2908472"/>
          </a:xfrm>
          <a:prstGeom prst="rect">
            <a:avLst/>
          </a:prstGeom>
        </p:spPr>
      </p:pic>
      <p:sp>
        <p:nvSpPr>
          <p:cNvPr id="4" name="Content Placeholder 2">
            <a:extLst>
              <a:ext uri="{FF2B5EF4-FFF2-40B4-BE49-F238E27FC236}">
                <a16:creationId xmlns:a16="http://schemas.microsoft.com/office/drawing/2014/main" id="{2BF12F0D-11FD-DC30-2A5C-DEC86F6002C1}"/>
              </a:ext>
            </a:extLst>
          </p:cNvPr>
          <p:cNvSpPr txBox="1">
            <a:spLocks/>
          </p:cNvSpPr>
          <p:nvPr/>
        </p:nvSpPr>
        <p:spPr>
          <a:xfrm>
            <a:off x="274674" y="1090844"/>
            <a:ext cx="5273561" cy="552416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latin typeface="Montserrat Medium" pitchFamily="2" charset="77"/>
                <a:sym typeface="Wingdings" panose="05000000000000000000" pitchFamily="2" charset="2"/>
              </a:rPr>
              <a:t>CPO/LPO (i.e., anisotropy due to preferred orientation of crystals) is known as </a:t>
            </a:r>
            <a:r>
              <a:rPr lang="en-US" sz="1800" b="1">
                <a:latin typeface="Montserrat Medium" pitchFamily="2" charset="77"/>
                <a:sym typeface="Wingdings" panose="05000000000000000000" pitchFamily="2" charset="2"/>
              </a:rPr>
              <a:t>intrinsic anisotropy</a:t>
            </a:r>
            <a:r>
              <a:rPr lang="en-US" sz="1800">
                <a:latin typeface="Montserrat Medium" pitchFamily="2" charset="77"/>
                <a:sym typeface="Wingdings" panose="05000000000000000000" pitchFamily="2" charset="2"/>
              </a:rPr>
              <a:t>. </a:t>
            </a:r>
          </a:p>
          <a:p>
            <a:endParaRPr lang="en-US" sz="1800">
              <a:latin typeface="Montserrat Medium" pitchFamily="2" charset="77"/>
              <a:sym typeface="Wingdings" panose="05000000000000000000" pitchFamily="2" charset="2"/>
            </a:endParaRPr>
          </a:p>
          <a:p>
            <a:r>
              <a:rPr lang="en-US" sz="1800">
                <a:latin typeface="Montserrat Medium" pitchFamily="2" charset="77"/>
                <a:sym typeface="Wingdings" panose="05000000000000000000" pitchFamily="2" charset="2"/>
              </a:rPr>
              <a:t>However, anisotropy can also be caused by other mechanisms, including </a:t>
            </a:r>
            <a:r>
              <a:rPr lang="en-US" sz="1800" b="1">
                <a:latin typeface="Montserrat Medium" pitchFamily="2" charset="77"/>
                <a:sym typeface="Wingdings" panose="05000000000000000000" pitchFamily="2" charset="2"/>
              </a:rPr>
              <a:t>layering</a:t>
            </a:r>
            <a:r>
              <a:rPr lang="en-US" sz="1800">
                <a:latin typeface="Montserrat Medium" pitchFamily="2" charset="77"/>
                <a:sym typeface="Wingdings" panose="05000000000000000000" pitchFamily="2" charset="2"/>
              </a:rPr>
              <a:t> of (an)isotropic materials,  </a:t>
            </a:r>
            <a:r>
              <a:rPr lang="en-US" sz="1800" b="1">
                <a:latin typeface="Montserrat Medium" pitchFamily="2" charset="77"/>
                <a:sym typeface="Wingdings" panose="05000000000000000000" pitchFamily="2" charset="2"/>
              </a:rPr>
              <a:t>cracks</a:t>
            </a:r>
            <a:r>
              <a:rPr lang="en-US" sz="1800">
                <a:latin typeface="Montserrat Medium" pitchFamily="2" charset="77"/>
                <a:sym typeface="Wingdings" panose="05000000000000000000" pitchFamily="2" charset="2"/>
              </a:rPr>
              <a:t> with preferred orientation,  or </a:t>
            </a:r>
            <a:r>
              <a:rPr lang="en-US" sz="1800" b="1">
                <a:latin typeface="Montserrat Medium" pitchFamily="2" charset="77"/>
                <a:sym typeface="Wingdings" panose="05000000000000000000" pitchFamily="2" charset="2"/>
              </a:rPr>
              <a:t>partial melting</a:t>
            </a:r>
            <a:r>
              <a:rPr lang="en-US" sz="1800">
                <a:latin typeface="Montserrat Medium" pitchFamily="2" charset="77"/>
                <a:sym typeface="Wingdings" panose="05000000000000000000" pitchFamily="2" charset="2"/>
              </a:rPr>
              <a:t>.  </a:t>
            </a:r>
          </a:p>
          <a:p>
            <a:endParaRPr lang="en-US" sz="1800">
              <a:latin typeface="Montserrat Medium" pitchFamily="2" charset="77"/>
              <a:sym typeface="Wingdings" panose="05000000000000000000" pitchFamily="2" charset="2"/>
            </a:endParaRPr>
          </a:p>
          <a:p>
            <a:r>
              <a:rPr lang="en-US" sz="1800">
                <a:latin typeface="Montserrat Medium" pitchFamily="2" charset="77"/>
                <a:sym typeface="Wingdings" panose="05000000000000000000" pitchFamily="2" charset="2"/>
              </a:rPr>
              <a:t>This type of anisotropy is known as </a:t>
            </a:r>
            <a:r>
              <a:rPr lang="en-US" sz="1800" b="1">
                <a:latin typeface="Montserrat Medium" pitchFamily="2" charset="77"/>
                <a:sym typeface="Wingdings" panose="05000000000000000000" pitchFamily="2" charset="2"/>
              </a:rPr>
              <a:t>extrinsic anisotropy</a:t>
            </a:r>
            <a:r>
              <a:rPr lang="en-US" sz="1800">
                <a:latin typeface="Montserrat Medium" pitchFamily="2" charset="77"/>
                <a:sym typeface="Wingdings" panose="05000000000000000000" pitchFamily="2" charset="2"/>
              </a:rPr>
              <a:t>.</a:t>
            </a:r>
          </a:p>
          <a:p>
            <a:endParaRPr lang="en-US" sz="1800">
              <a:latin typeface="Montserrat Medium" pitchFamily="2" charset="77"/>
              <a:sym typeface="Wingdings" panose="05000000000000000000" pitchFamily="2" charset="2"/>
            </a:endParaRPr>
          </a:p>
          <a:p>
            <a:r>
              <a:rPr lang="en-US" sz="1800">
                <a:latin typeface="Montserrat Medium" pitchFamily="2" charset="77"/>
                <a:sym typeface="Wingdings" panose="05000000000000000000" pitchFamily="2" charset="2"/>
              </a:rPr>
              <a:t>Mechanisms that produce intrinsic or extrinsic anisotropy occur at a wide variety of length scales, some of which are much smaller than seismic wavelengths.</a:t>
            </a:r>
          </a:p>
        </p:txBody>
      </p:sp>
      <p:pic>
        <p:nvPicPr>
          <p:cNvPr id="5" name="Picture 2" descr="Details are in the caption following the image">
            <a:extLst>
              <a:ext uri="{FF2B5EF4-FFF2-40B4-BE49-F238E27FC236}">
                <a16:creationId xmlns:a16="http://schemas.microsoft.com/office/drawing/2014/main" id="{7898D064-6ADB-1EA5-74D4-E9701A7537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4254380"/>
            <a:ext cx="5476107" cy="17177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A172539-42A9-252E-79F6-1759A358D4CD}"/>
              </a:ext>
            </a:extLst>
          </p:cNvPr>
          <p:cNvSpPr txBox="1"/>
          <p:nvPr/>
        </p:nvSpPr>
        <p:spPr>
          <a:xfrm>
            <a:off x="5687070" y="6307233"/>
            <a:ext cx="4819276" cy="307777"/>
          </a:xfrm>
          <a:prstGeom prst="rect">
            <a:avLst/>
          </a:prstGeom>
          <a:noFill/>
        </p:spPr>
        <p:txBody>
          <a:bodyPr wrap="square" rtlCol="0">
            <a:spAutoFit/>
          </a:bodyPr>
          <a:lstStyle/>
          <a:p>
            <a:r>
              <a:rPr lang="en-US" sz="1400">
                <a:latin typeface="Montserrat Light" pitchFamily="2" charset="77"/>
              </a:rPr>
              <a:t>Wang et al., (2013) Geophysical Research Letters</a:t>
            </a:r>
          </a:p>
        </p:txBody>
      </p:sp>
    </p:spTree>
    <p:extLst>
      <p:ext uri="{BB962C8B-B14F-4D97-AF65-F5344CB8AC3E}">
        <p14:creationId xmlns:p14="http://schemas.microsoft.com/office/powerpoint/2010/main" val="2333035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08670-6D9D-0661-FE7E-F1A6C07A9F03}"/>
              </a:ext>
            </a:extLst>
          </p:cNvPr>
          <p:cNvSpPr>
            <a:spLocks noGrp="1"/>
          </p:cNvSpPr>
          <p:nvPr>
            <p:ph type="title"/>
          </p:nvPr>
        </p:nvSpPr>
        <p:spPr/>
        <p:txBody>
          <a:bodyPr/>
          <a:lstStyle/>
          <a:p>
            <a:r>
              <a:rPr lang="en-US"/>
              <a:t>Radial anisotropy (aka transverse isotropy)</a:t>
            </a:r>
          </a:p>
        </p:txBody>
      </p:sp>
      <p:sp>
        <p:nvSpPr>
          <p:cNvPr id="3" name="Content Placeholder 2">
            <a:extLst>
              <a:ext uri="{FF2B5EF4-FFF2-40B4-BE49-F238E27FC236}">
                <a16:creationId xmlns:a16="http://schemas.microsoft.com/office/drawing/2014/main" id="{D0451C55-C3BD-9D2E-99C8-86B77FE5343C}"/>
              </a:ext>
            </a:extLst>
          </p:cNvPr>
          <p:cNvSpPr txBox="1">
            <a:spLocks/>
          </p:cNvSpPr>
          <p:nvPr/>
        </p:nvSpPr>
        <p:spPr>
          <a:xfrm>
            <a:off x="502920" y="1090844"/>
            <a:ext cx="5471162" cy="525770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latin typeface="Montserrat Medium" pitchFamily="2" charset="77"/>
                <a:sym typeface="Wingdings" panose="05000000000000000000" pitchFamily="2" charset="2"/>
              </a:rPr>
              <a:t>A special type of anisotropy known as </a:t>
            </a:r>
            <a:r>
              <a:rPr lang="en-US" sz="1800" b="1">
                <a:latin typeface="Montserrat Medium" pitchFamily="2" charset="77"/>
                <a:sym typeface="Wingdings" panose="05000000000000000000" pitchFamily="2" charset="2"/>
              </a:rPr>
              <a:t>radial anisotropy</a:t>
            </a:r>
            <a:r>
              <a:rPr lang="en-US" sz="1800">
                <a:latin typeface="Montserrat Medium" pitchFamily="2" charset="77"/>
                <a:sym typeface="Wingdings" panose="05000000000000000000" pitchFamily="2" charset="2"/>
              </a:rPr>
              <a:t> occurs for the case of a </a:t>
            </a:r>
            <a:r>
              <a:rPr lang="en-US" sz="1800" b="1">
                <a:latin typeface="Montserrat Medium" pitchFamily="2" charset="77"/>
                <a:sym typeface="Wingdings" panose="05000000000000000000" pitchFamily="2" charset="2"/>
              </a:rPr>
              <a:t>sequence of layers </a:t>
            </a:r>
            <a:r>
              <a:rPr lang="en-US" sz="1800">
                <a:latin typeface="Montserrat Medium" pitchFamily="2" charset="77"/>
                <a:sym typeface="Wingdings" panose="05000000000000000000" pitchFamily="2" charset="2"/>
              </a:rPr>
              <a:t>with varying material properties.</a:t>
            </a:r>
          </a:p>
          <a:p>
            <a:endParaRPr lang="en-US" sz="1800">
              <a:latin typeface="Montserrat Medium" pitchFamily="2" charset="77"/>
              <a:sym typeface="Wingdings" panose="05000000000000000000" pitchFamily="2" charset="2"/>
            </a:endParaRPr>
          </a:p>
          <a:p>
            <a:r>
              <a:rPr lang="en-US" sz="1800">
                <a:latin typeface="Montserrat Medium" pitchFamily="2" charset="77"/>
                <a:sym typeface="Wingdings" panose="05000000000000000000" pitchFamily="2" charset="2"/>
              </a:rPr>
              <a:t>In a radially anisotropic material, waves with particle motions in the vertical direction will travel at different velocity than waves with motion in the horizontal direction.</a:t>
            </a:r>
          </a:p>
          <a:p>
            <a:endParaRPr lang="en-US" sz="1800">
              <a:latin typeface="Montserrat Medium" pitchFamily="2" charset="77"/>
              <a:sym typeface="Wingdings" panose="05000000000000000000" pitchFamily="2" charset="2"/>
            </a:endParaRPr>
          </a:p>
          <a:p>
            <a:r>
              <a:rPr lang="en-US" sz="1800">
                <a:latin typeface="Montserrat Medium" pitchFamily="2" charset="77"/>
                <a:sym typeface="Wingdings" panose="05000000000000000000" pitchFamily="2" charset="2"/>
              </a:rPr>
              <a:t>This is sometimes referred to as ‘</a:t>
            </a:r>
            <a:r>
              <a:rPr lang="en-US" sz="1800" b="1">
                <a:latin typeface="Montserrat Medium" pitchFamily="2" charset="77"/>
                <a:sym typeface="Wingdings" panose="05000000000000000000" pitchFamily="2" charset="2"/>
              </a:rPr>
              <a:t>hexagonal’ or ‘cylindrical’ symmetry</a:t>
            </a:r>
            <a:r>
              <a:rPr lang="en-US" sz="1800">
                <a:latin typeface="Montserrat Medium" pitchFamily="2" charset="77"/>
                <a:sym typeface="Wingdings" panose="05000000000000000000" pitchFamily="2" charset="2"/>
              </a:rPr>
              <a:t>, with a vertical axis of symmetry.</a:t>
            </a:r>
          </a:p>
          <a:p>
            <a:endParaRPr lang="en-US" sz="1800">
              <a:latin typeface="Montserrat Medium" pitchFamily="2" charset="77"/>
              <a:sym typeface="Wingdings" panose="05000000000000000000" pitchFamily="2" charset="2"/>
            </a:endParaRPr>
          </a:p>
          <a:p>
            <a:r>
              <a:rPr lang="en-US" sz="1800">
                <a:latin typeface="Montserrat Medium" pitchFamily="2" charset="77"/>
                <a:sym typeface="Wingdings" panose="05000000000000000000" pitchFamily="2" charset="2"/>
              </a:rPr>
              <a:t>It can be characterized using only 5 independent elastic constants, named A, C, F, L, and N.</a:t>
            </a:r>
          </a:p>
        </p:txBody>
      </p:sp>
      <p:pic>
        <p:nvPicPr>
          <p:cNvPr id="5" name="Picture 4" descr="Diagram&#10;&#10;Description automatically generated">
            <a:extLst>
              <a:ext uri="{FF2B5EF4-FFF2-40B4-BE49-F238E27FC236}">
                <a16:creationId xmlns:a16="http://schemas.microsoft.com/office/drawing/2014/main" id="{964CF90C-9B98-9161-3E57-5E0B2FF9B446}"/>
              </a:ext>
            </a:extLst>
          </p:cNvPr>
          <p:cNvPicPr>
            <a:picLocks noChangeAspect="1"/>
          </p:cNvPicPr>
          <p:nvPr/>
        </p:nvPicPr>
        <p:blipFill>
          <a:blip r:embed="rId2"/>
          <a:stretch>
            <a:fillRect/>
          </a:stretch>
        </p:blipFill>
        <p:spPr>
          <a:xfrm>
            <a:off x="6217920" y="875210"/>
            <a:ext cx="5823586" cy="3455489"/>
          </a:xfrm>
          <a:prstGeom prst="rect">
            <a:avLst/>
          </a:prstGeom>
        </p:spPr>
      </p:pic>
      <p:pic>
        <p:nvPicPr>
          <p:cNvPr id="7" name="Picture 6" descr="Table&#10;&#10;Description automatically generated">
            <a:extLst>
              <a:ext uri="{FF2B5EF4-FFF2-40B4-BE49-F238E27FC236}">
                <a16:creationId xmlns:a16="http://schemas.microsoft.com/office/drawing/2014/main" id="{49C07E71-ACC6-12E1-B07D-EE290B5E2D87}"/>
              </a:ext>
            </a:extLst>
          </p:cNvPr>
          <p:cNvPicPr>
            <a:picLocks noChangeAspect="1"/>
          </p:cNvPicPr>
          <p:nvPr/>
        </p:nvPicPr>
        <p:blipFill>
          <a:blip r:embed="rId3"/>
          <a:stretch>
            <a:fillRect/>
          </a:stretch>
        </p:blipFill>
        <p:spPr>
          <a:xfrm>
            <a:off x="6870480" y="4524872"/>
            <a:ext cx="3669354" cy="1952373"/>
          </a:xfrm>
          <a:prstGeom prst="rect">
            <a:avLst/>
          </a:prstGeom>
        </p:spPr>
      </p:pic>
    </p:spTree>
    <p:extLst>
      <p:ext uri="{BB962C8B-B14F-4D97-AF65-F5344CB8AC3E}">
        <p14:creationId xmlns:p14="http://schemas.microsoft.com/office/powerpoint/2010/main" val="369583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08670-6D9D-0661-FE7E-F1A6C07A9F03}"/>
              </a:ext>
            </a:extLst>
          </p:cNvPr>
          <p:cNvSpPr>
            <a:spLocks noGrp="1"/>
          </p:cNvSpPr>
          <p:nvPr>
            <p:ph type="title"/>
          </p:nvPr>
        </p:nvSpPr>
        <p:spPr/>
        <p:txBody>
          <a:bodyPr/>
          <a:lstStyle/>
          <a:p>
            <a:r>
              <a:rPr lang="en-US"/>
              <a:t>Radial anisotropy (aka transverse isotropy)</a:t>
            </a:r>
          </a:p>
        </p:txBody>
      </p:sp>
      <p:pic>
        <p:nvPicPr>
          <p:cNvPr id="4" name="Picture 3" descr="Diagram, schematic&#10;&#10;Description automatically generated">
            <a:extLst>
              <a:ext uri="{FF2B5EF4-FFF2-40B4-BE49-F238E27FC236}">
                <a16:creationId xmlns:a16="http://schemas.microsoft.com/office/drawing/2014/main" id="{1A51BA2A-4938-55F4-E135-8A85EFE8A6FA}"/>
              </a:ext>
            </a:extLst>
          </p:cNvPr>
          <p:cNvPicPr>
            <a:picLocks noChangeAspect="1"/>
          </p:cNvPicPr>
          <p:nvPr/>
        </p:nvPicPr>
        <p:blipFill>
          <a:blip r:embed="rId2"/>
          <a:stretch>
            <a:fillRect/>
          </a:stretch>
        </p:blipFill>
        <p:spPr>
          <a:xfrm>
            <a:off x="6436317" y="2238714"/>
            <a:ext cx="5438217" cy="3946912"/>
          </a:xfrm>
          <a:prstGeom prst="rect">
            <a:avLst/>
          </a:prstGeom>
        </p:spPr>
      </p:pic>
      <p:pic>
        <p:nvPicPr>
          <p:cNvPr id="6" name="Picture 5" descr="Diagram&#10;&#10;Description automatically generated">
            <a:extLst>
              <a:ext uri="{FF2B5EF4-FFF2-40B4-BE49-F238E27FC236}">
                <a16:creationId xmlns:a16="http://schemas.microsoft.com/office/drawing/2014/main" id="{A01ED1E9-F08B-C0DD-0653-76DE17E1D8E4}"/>
              </a:ext>
            </a:extLst>
          </p:cNvPr>
          <p:cNvPicPr>
            <a:picLocks noChangeAspect="1"/>
          </p:cNvPicPr>
          <p:nvPr/>
        </p:nvPicPr>
        <p:blipFill>
          <a:blip r:embed="rId3"/>
          <a:stretch>
            <a:fillRect/>
          </a:stretch>
        </p:blipFill>
        <p:spPr>
          <a:xfrm>
            <a:off x="314917" y="2553426"/>
            <a:ext cx="6121400" cy="3632200"/>
          </a:xfrm>
          <a:prstGeom prst="rect">
            <a:avLst/>
          </a:prstGeom>
        </p:spPr>
      </p:pic>
      <p:sp>
        <p:nvSpPr>
          <p:cNvPr id="7" name="Content Placeholder 2">
            <a:extLst>
              <a:ext uri="{FF2B5EF4-FFF2-40B4-BE49-F238E27FC236}">
                <a16:creationId xmlns:a16="http://schemas.microsoft.com/office/drawing/2014/main" id="{42CF81E1-98E1-95E0-49E7-6AF714ECE6C4}"/>
              </a:ext>
            </a:extLst>
          </p:cNvPr>
          <p:cNvSpPr txBox="1">
            <a:spLocks/>
          </p:cNvSpPr>
          <p:nvPr/>
        </p:nvSpPr>
        <p:spPr>
          <a:xfrm>
            <a:off x="811393" y="912280"/>
            <a:ext cx="9888581" cy="233815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latin typeface="Montserrat Medium" pitchFamily="2" charset="77"/>
                <a:sym typeface="Wingdings" panose="05000000000000000000" pitchFamily="2" charset="2"/>
              </a:rPr>
              <a:t>The wave velocities depend on the direction of propagation relative to the symmetry axis.</a:t>
            </a:r>
          </a:p>
          <a:p>
            <a:r>
              <a:rPr lang="en-US" sz="1800">
                <a:latin typeface="Montserrat Medium" pitchFamily="2" charset="77"/>
                <a:sym typeface="Wingdings" panose="05000000000000000000" pitchFamily="2" charset="2"/>
              </a:rPr>
              <a:t>For vertically propagating waves in a radially anisotropic medium, S wave velocity is the same regardless of polarization direction</a:t>
            </a:r>
          </a:p>
          <a:p>
            <a:endParaRPr lang="en-US" sz="1800">
              <a:latin typeface="Montserrat Medium" pitchFamily="2" charset="77"/>
              <a:sym typeface="Wingdings" panose="05000000000000000000" pitchFamily="2" charset="2"/>
            </a:endParaRPr>
          </a:p>
          <a:p>
            <a:endParaRPr lang="en-US" sz="1800">
              <a:latin typeface="Montserrat Medium" pitchFamily="2" charset="77"/>
              <a:sym typeface="Wingdings" panose="05000000000000000000" pitchFamily="2" charset="2"/>
            </a:endParaRPr>
          </a:p>
        </p:txBody>
      </p:sp>
      <p:sp>
        <p:nvSpPr>
          <p:cNvPr id="3" name="TextBox 2">
            <a:extLst>
              <a:ext uri="{FF2B5EF4-FFF2-40B4-BE49-F238E27FC236}">
                <a16:creationId xmlns:a16="http://schemas.microsoft.com/office/drawing/2014/main" id="{698484DE-C4A2-C554-A263-5C431252858B}"/>
              </a:ext>
            </a:extLst>
          </p:cNvPr>
          <p:cNvSpPr txBox="1"/>
          <p:nvPr/>
        </p:nvSpPr>
        <p:spPr>
          <a:xfrm>
            <a:off x="481946" y="6223339"/>
            <a:ext cx="2893671" cy="276999"/>
          </a:xfrm>
          <a:prstGeom prst="rect">
            <a:avLst/>
          </a:prstGeom>
          <a:noFill/>
        </p:spPr>
        <p:txBody>
          <a:bodyPr wrap="square" rtlCol="0">
            <a:spAutoFit/>
          </a:bodyPr>
          <a:lstStyle/>
          <a:p>
            <a:r>
              <a:rPr lang="en-US" sz="1200" i="1" err="1">
                <a:latin typeface="Montserrat" pitchFamily="2" charset="77"/>
              </a:rPr>
              <a:t>Babuska</a:t>
            </a:r>
            <a:r>
              <a:rPr lang="en-US" sz="1200" i="1">
                <a:latin typeface="Montserrat" pitchFamily="2" charset="77"/>
              </a:rPr>
              <a:t> &amp; Cara (1991)</a:t>
            </a:r>
          </a:p>
        </p:txBody>
      </p:sp>
    </p:spTree>
    <p:extLst>
      <p:ext uri="{BB962C8B-B14F-4D97-AF65-F5344CB8AC3E}">
        <p14:creationId xmlns:p14="http://schemas.microsoft.com/office/powerpoint/2010/main" val="3527717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4A5DE-BB7A-5D4D-64FE-53F704C3B452}"/>
              </a:ext>
            </a:extLst>
          </p:cNvPr>
          <p:cNvSpPr>
            <a:spLocks noGrp="1"/>
          </p:cNvSpPr>
          <p:nvPr>
            <p:ph type="title"/>
          </p:nvPr>
        </p:nvSpPr>
        <p:spPr/>
        <p:txBody>
          <a:bodyPr/>
          <a:lstStyle/>
          <a:p>
            <a:r>
              <a:rPr lang="en-US"/>
              <a:t>Azimuthal anisotropy</a:t>
            </a:r>
          </a:p>
        </p:txBody>
      </p:sp>
      <p:sp>
        <p:nvSpPr>
          <p:cNvPr id="3" name="Content Placeholder 2">
            <a:extLst>
              <a:ext uri="{FF2B5EF4-FFF2-40B4-BE49-F238E27FC236}">
                <a16:creationId xmlns:a16="http://schemas.microsoft.com/office/drawing/2014/main" id="{92EDF34C-5488-7EE7-A645-C403FD70D6D2}"/>
              </a:ext>
            </a:extLst>
          </p:cNvPr>
          <p:cNvSpPr txBox="1">
            <a:spLocks/>
          </p:cNvSpPr>
          <p:nvPr/>
        </p:nvSpPr>
        <p:spPr>
          <a:xfrm>
            <a:off x="372033" y="1335496"/>
            <a:ext cx="4635819" cy="527951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latin typeface="Montserrat Medium" pitchFamily="2" charset="77"/>
                <a:sym typeface="Wingdings" panose="05000000000000000000" pitchFamily="2" charset="2"/>
              </a:rPr>
              <a:t>A second type of anisotropy is known as </a:t>
            </a:r>
            <a:r>
              <a:rPr lang="en-US" sz="1800" b="1">
                <a:latin typeface="Montserrat Medium" pitchFamily="2" charset="77"/>
                <a:sym typeface="Wingdings" panose="05000000000000000000" pitchFamily="2" charset="2"/>
              </a:rPr>
              <a:t>azimuthal anisotropy</a:t>
            </a:r>
            <a:r>
              <a:rPr lang="en-US" sz="1800">
                <a:latin typeface="Montserrat Medium" pitchFamily="2" charset="77"/>
                <a:sym typeface="Wingdings" panose="05000000000000000000" pitchFamily="2" charset="2"/>
              </a:rPr>
              <a:t>, in which the wave velocities vary as a function of </a:t>
            </a:r>
            <a:r>
              <a:rPr lang="en-US" sz="1800" b="1">
                <a:latin typeface="Montserrat Medium" pitchFamily="2" charset="77"/>
                <a:sym typeface="Wingdings" panose="05000000000000000000" pitchFamily="2" charset="2"/>
              </a:rPr>
              <a:t>horizontal direction</a:t>
            </a:r>
            <a:r>
              <a:rPr lang="en-US" sz="1800">
                <a:latin typeface="Montserrat Medium" pitchFamily="2" charset="77"/>
                <a:sym typeface="Wingdings" panose="05000000000000000000" pitchFamily="2" charset="2"/>
              </a:rPr>
              <a:t>. </a:t>
            </a:r>
          </a:p>
          <a:p>
            <a:endParaRPr lang="en-US" sz="1800">
              <a:latin typeface="Montserrat Medium" pitchFamily="2" charset="77"/>
              <a:sym typeface="Wingdings" panose="05000000000000000000" pitchFamily="2" charset="2"/>
            </a:endParaRPr>
          </a:p>
          <a:p>
            <a:r>
              <a:rPr lang="en-US" sz="1800">
                <a:latin typeface="Montserrat Medium" pitchFamily="2" charset="77"/>
                <a:sym typeface="Wingdings" panose="05000000000000000000" pitchFamily="2" charset="2"/>
              </a:rPr>
              <a:t>Horizontally fast and slow directions likely relate to the pattern of deformation (e.g., mantle flow)</a:t>
            </a:r>
          </a:p>
          <a:p>
            <a:endParaRPr lang="en-US" sz="1800">
              <a:latin typeface="Montserrat Medium" pitchFamily="2" charset="77"/>
              <a:sym typeface="Wingdings" panose="05000000000000000000" pitchFamily="2" charset="2"/>
            </a:endParaRPr>
          </a:p>
          <a:p>
            <a:r>
              <a:rPr lang="en-US" sz="1800">
                <a:latin typeface="Montserrat Medium" pitchFamily="2" charset="77"/>
                <a:sym typeface="Wingdings" panose="05000000000000000000" pitchFamily="2" charset="2"/>
              </a:rPr>
              <a:t>Structures with a vertical axis of symmetry (i.e., cylindrical symmetry) do </a:t>
            </a:r>
            <a:r>
              <a:rPr lang="en-US" sz="1800" b="1">
                <a:latin typeface="Montserrat Medium" pitchFamily="2" charset="77"/>
                <a:sym typeface="Wingdings" panose="05000000000000000000" pitchFamily="2" charset="2"/>
              </a:rPr>
              <a:t>NOT</a:t>
            </a:r>
            <a:r>
              <a:rPr lang="en-US" sz="1800">
                <a:latin typeface="Montserrat Medium" pitchFamily="2" charset="77"/>
                <a:sym typeface="Wingdings" panose="05000000000000000000" pitchFamily="2" charset="2"/>
              </a:rPr>
              <a:t> exhibit azimuthal anisotropy.</a:t>
            </a:r>
          </a:p>
          <a:p>
            <a:pPr marL="0" indent="0">
              <a:buNone/>
            </a:pPr>
            <a:endParaRPr lang="en-US" sz="1800">
              <a:latin typeface="Montserrat Medium" pitchFamily="2" charset="77"/>
              <a:sym typeface="Wingdings" panose="05000000000000000000" pitchFamily="2" charset="2"/>
            </a:endParaRPr>
          </a:p>
        </p:txBody>
      </p:sp>
      <p:pic>
        <p:nvPicPr>
          <p:cNvPr id="1026" name="Picture 2">
            <a:extLst>
              <a:ext uri="{FF2B5EF4-FFF2-40B4-BE49-F238E27FC236}">
                <a16:creationId xmlns:a16="http://schemas.microsoft.com/office/drawing/2014/main" id="{46206110-B74C-07D8-E6AF-7FF1AC0365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7"/>
          <a:stretch/>
        </p:blipFill>
        <p:spPr bwMode="auto">
          <a:xfrm>
            <a:off x="8869765" y="2198521"/>
            <a:ext cx="3086056" cy="39784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6DA2108-80E0-464C-7F87-C2FC95A4DD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0454"/>
          <a:stretch/>
        </p:blipFill>
        <p:spPr bwMode="auto">
          <a:xfrm>
            <a:off x="5532473" y="2383005"/>
            <a:ext cx="3136159" cy="37939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5EED3BD8-5918-BE4A-289A-75CA8517FE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057" b="58012"/>
          <a:stretch/>
        </p:blipFill>
        <p:spPr bwMode="auto">
          <a:xfrm>
            <a:off x="5687070" y="744312"/>
            <a:ext cx="1824259" cy="145420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0554CAE-B183-09AB-D5C1-CB7214523200}"/>
              </a:ext>
            </a:extLst>
          </p:cNvPr>
          <p:cNvSpPr txBox="1"/>
          <p:nvPr/>
        </p:nvSpPr>
        <p:spPr>
          <a:xfrm>
            <a:off x="5687070" y="6307233"/>
            <a:ext cx="3827320" cy="307777"/>
          </a:xfrm>
          <a:prstGeom prst="rect">
            <a:avLst/>
          </a:prstGeom>
          <a:noFill/>
        </p:spPr>
        <p:txBody>
          <a:bodyPr wrap="square" rtlCol="0">
            <a:spAutoFit/>
          </a:bodyPr>
          <a:lstStyle/>
          <a:p>
            <a:r>
              <a:rPr lang="en-US" sz="1400">
                <a:latin typeface="Montserrat Light" pitchFamily="2" charset="77"/>
              </a:rPr>
              <a:t>Castellanos et al., 2020</a:t>
            </a:r>
          </a:p>
        </p:txBody>
      </p:sp>
      <p:sp>
        <p:nvSpPr>
          <p:cNvPr id="8" name="Rectangle 7">
            <a:extLst>
              <a:ext uri="{FF2B5EF4-FFF2-40B4-BE49-F238E27FC236}">
                <a16:creationId xmlns:a16="http://schemas.microsoft.com/office/drawing/2014/main" id="{C33E2D70-EB0F-EFDB-F542-7F2D62512E69}"/>
              </a:ext>
            </a:extLst>
          </p:cNvPr>
          <p:cNvSpPr/>
          <p:nvPr/>
        </p:nvSpPr>
        <p:spPr>
          <a:xfrm>
            <a:off x="6349799" y="2892770"/>
            <a:ext cx="297912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ontserrat" pitchFamily="2" charset="77"/>
              </a:rPr>
              <a:t>Fast direction indicates mineral alignment orientation</a:t>
            </a:r>
          </a:p>
        </p:txBody>
      </p:sp>
      <p:cxnSp>
        <p:nvCxnSpPr>
          <p:cNvPr id="10" name="Straight Arrow Connector 9">
            <a:extLst>
              <a:ext uri="{FF2B5EF4-FFF2-40B4-BE49-F238E27FC236}">
                <a16:creationId xmlns:a16="http://schemas.microsoft.com/office/drawing/2014/main" id="{2359249D-3002-5A25-5AAB-E6C5C101F26C}"/>
              </a:ext>
            </a:extLst>
          </p:cNvPr>
          <p:cNvCxnSpPr>
            <a:cxnSpLocks/>
          </p:cNvCxnSpPr>
          <p:nvPr/>
        </p:nvCxnSpPr>
        <p:spPr>
          <a:xfrm>
            <a:off x="7939930" y="3937440"/>
            <a:ext cx="1388997" cy="37949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701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23689-7231-41E3-322A-C8237A31DE03}"/>
              </a:ext>
            </a:extLst>
          </p:cNvPr>
          <p:cNvSpPr>
            <a:spLocks noGrp="1"/>
          </p:cNvSpPr>
          <p:nvPr>
            <p:ph type="title"/>
          </p:nvPr>
        </p:nvSpPr>
        <p:spPr/>
        <p:txBody>
          <a:bodyPr/>
          <a:lstStyle/>
          <a:p>
            <a:r>
              <a:rPr lang="en-US"/>
              <a:t>Seismic observations of anisotropy</a:t>
            </a:r>
          </a:p>
        </p:txBody>
      </p:sp>
      <p:sp>
        <p:nvSpPr>
          <p:cNvPr id="3" name="Content Placeholder 2">
            <a:extLst>
              <a:ext uri="{FF2B5EF4-FFF2-40B4-BE49-F238E27FC236}">
                <a16:creationId xmlns:a16="http://schemas.microsoft.com/office/drawing/2014/main" id="{6BACCF43-DE51-BE4A-CB37-EFF9FB335D87}"/>
              </a:ext>
            </a:extLst>
          </p:cNvPr>
          <p:cNvSpPr txBox="1">
            <a:spLocks/>
          </p:cNvSpPr>
          <p:nvPr/>
        </p:nvSpPr>
        <p:spPr>
          <a:xfrm>
            <a:off x="1877684" y="1397480"/>
            <a:ext cx="8371217" cy="51715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9250" lvl="1" indent="0">
              <a:buFont typeface="Arial" panose="020B0604020202020204" pitchFamily="34" charset="0"/>
              <a:buNone/>
            </a:pPr>
            <a:endParaRPr lang="en-US"/>
          </a:p>
        </p:txBody>
      </p:sp>
      <p:pic>
        <p:nvPicPr>
          <p:cNvPr id="4" name="Picture 3">
            <a:extLst>
              <a:ext uri="{FF2B5EF4-FFF2-40B4-BE49-F238E27FC236}">
                <a16:creationId xmlns:a16="http://schemas.microsoft.com/office/drawing/2014/main" id="{B4F5E8D7-94B3-9A1A-5436-2AEE8876147D}"/>
              </a:ext>
            </a:extLst>
          </p:cNvPr>
          <p:cNvPicPr>
            <a:picLocks noChangeAspect="1"/>
          </p:cNvPicPr>
          <p:nvPr/>
        </p:nvPicPr>
        <p:blipFill rotWithShape="1">
          <a:blip r:embed="rId2"/>
          <a:srcRect r="68980"/>
          <a:stretch/>
        </p:blipFill>
        <p:spPr>
          <a:xfrm>
            <a:off x="1002113" y="4129203"/>
            <a:ext cx="1433841" cy="1515317"/>
          </a:xfrm>
          <a:prstGeom prst="rect">
            <a:avLst/>
          </a:prstGeom>
        </p:spPr>
      </p:pic>
      <p:pic>
        <p:nvPicPr>
          <p:cNvPr id="5" name="Picture 4">
            <a:extLst>
              <a:ext uri="{FF2B5EF4-FFF2-40B4-BE49-F238E27FC236}">
                <a16:creationId xmlns:a16="http://schemas.microsoft.com/office/drawing/2014/main" id="{3C3C9454-4B12-7343-200D-C7E2DFFD6B6F}"/>
              </a:ext>
            </a:extLst>
          </p:cNvPr>
          <p:cNvPicPr>
            <a:picLocks noChangeAspect="1"/>
          </p:cNvPicPr>
          <p:nvPr/>
        </p:nvPicPr>
        <p:blipFill rotWithShape="1">
          <a:blip r:embed="rId2"/>
          <a:srcRect l="44394" t="5224" r="3064"/>
          <a:stretch/>
        </p:blipFill>
        <p:spPr>
          <a:xfrm>
            <a:off x="2744777" y="4024362"/>
            <a:ext cx="2428612" cy="1436158"/>
          </a:xfrm>
          <a:prstGeom prst="rect">
            <a:avLst/>
          </a:prstGeom>
        </p:spPr>
      </p:pic>
      <p:sp>
        <p:nvSpPr>
          <p:cNvPr id="8" name="TextBox 7">
            <a:extLst>
              <a:ext uri="{FF2B5EF4-FFF2-40B4-BE49-F238E27FC236}">
                <a16:creationId xmlns:a16="http://schemas.microsoft.com/office/drawing/2014/main" id="{B9E11936-4C7B-ED2B-B6EF-47743195BE8A}"/>
              </a:ext>
            </a:extLst>
          </p:cNvPr>
          <p:cNvSpPr txBox="1"/>
          <p:nvPr/>
        </p:nvSpPr>
        <p:spPr>
          <a:xfrm>
            <a:off x="1099513" y="5644520"/>
            <a:ext cx="4579752" cy="584775"/>
          </a:xfrm>
          <a:prstGeom prst="rect">
            <a:avLst/>
          </a:prstGeom>
          <a:noFill/>
        </p:spPr>
        <p:txBody>
          <a:bodyPr wrap="square" rtlCol="0">
            <a:spAutoFit/>
          </a:bodyPr>
          <a:lstStyle/>
          <a:p>
            <a:r>
              <a:rPr lang="en-US" sz="1600">
                <a:latin typeface="Montserrat Light" pitchFamily="2" charset="77"/>
              </a:rPr>
              <a:t>Olivine a-axes (stiffest) tend to align parallel to the spreading direction.</a:t>
            </a:r>
          </a:p>
        </p:txBody>
      </p:sp>
      <p:sp>
        <p:nvSpPr>
          <p:cNvPr id="9" name="Content Placeholder 2">
            <a:extLst>
              <a:ext uri="{FF2B5EF4-FFF2-40B4-BE49-F238E27FC236}">
                <a16:creationId xmlns:a16="http://schemas.microsoft.com/office/drawing/2014/main" id="{96AEB2C4-B14C-E6F3-CA68-92B5338354DF}"/>
              </a:ext>
            </a:extLst>
          </p:cNvPr>
          <p:cNvSpPr txBox="1">
            <a:spLocks/>
          </p:cNvSpPr>
          <p:nvPr/>
        </p:nvSpPr>
        <p:spPr>
          <a:xfrm>
            <a:off x="619937" y="1006873"/>
            <a:ext cx="6379953" cy="534663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latin typeface="Montserrat Medium" pitchFamily="2" charset="77"/>
                <a:sym typeface="Wingdings" panose="05000000000000000000" pitchFamily="2" charset="2"/>
              </a:rPr>
              <a:t>The first observation of seismic anisotropy in Earth’s mantle was documented in </a:t>
            </a:r>
            <a:r>
              <a:rPr lang="en-US" sz="2000">
                <a:latin typeface="Montserrat Medium" pitchFamily="2" charset="77"/>
                <a:sym typeface="Wingdings" panose="05000000000000000000" pitchFamily="2" charset="2"/>
                <a:hlinkClick r:id="rId3"/>
              </a:rPr>
              <a:t>Hess (1964)</a:t>
            </a:r>
            <a:endParaRPr lang="en-US" sz="2000">
              <a:latin typeface="Montserrat Medium" pitchFamily="2" charset="77"/>
              <a:sym typeface="Wingdings" panose="05000000000000000000" pitchFamily="2" charset="2"/>
            </a:endParaRPr>
          </a:p>
          <a:p>
            <a:pPr marL="0" indent="0">
              <a:buNone/>
            </a:pPr>
            <a:endParaRPr lang="en-US" sz="2000">
              <a:latin typeface="Montserrat Medium" pitchFamily="2" charset="77"/>
              <a:sym typeface="Wingdings" panose="05000000000000000000" pitchFamily="2" charset="2"/>
            </a:endParaRPr>
          </a:p>
          <a:p>
            <a:pPr marL="0" indent="0">
              <a:buNone/>
            </a:pPr>
            <a:r>
              <a:rPr lang="en-US" sz="2000">
                <a:latin typeface="Montserrat Medium" pitchFamily="2" charset="77"/>
                <a:sym typeface="Wingdings" panose="05000000000000000000" pitchFamily="2" charset="2"/>
              </a:rPr>
              <a:t>In this study, mantle velocities obtained from marine seismic refraction profiles across the Mendocino triple junction were found to depend on the azimuth of the profile, with the fastest direction in the direction of plate motion.</a:t>
            </a:r>
            <a:endParaRPr lang="en-US" sz="1800">
              <a:latin typeface="Montserrat Medium" pitchFamily="2" charset="77"/>
              <a:sym typeface="Wingdings" panose="05000000000000000000" pitchFamily="2" charset="2"/>
            </a:endParaRPr>
          </a:p>
          <a:p>
            <a:pPr marL="0" indent="0">
              <a:buNone/>
            </a:pPr>
            <a:endParaRPr lang="en-US" sz="1800">
              <a:latin typeface="Montserrat Medium" pitchFamily="2" charset="77"/>
              <a:sym typeface="Wingdings" panose="05000000000000000000" pitchFamily="2" charset="2"/>
            </a:endParaRPr>
          </a:p>
        </p:txBody>
      </p:sp>
      <p:pic>
        <p:nvPicPr>
          <p:cNvPr id="11" name="Picture 10" descr="Diagram&#10;&#10;Description automatically generated">
            <a:extLst>
              <a:ext uri="{FF2B5EF4-FFF2-40B4-BE49-F238E27FC236}">
                <a16:creationId xmlns:a16="http://schemas.microsoft.com/office/drawing/2014/main" id="{06190F69-C11C-A864-E7AA-24C760A4CD87}"/>
              </a:ext>
            </a:extLst>
          </p:cNvPr>
          <p:cNvPicPr>
            <a:picLocks noChangeAspect="1"/>
          </p:cNvPicPr>
          <p:nvPr/>
        </p:nvPicPr>
        <p:blipFill>
          <a:blip r:embed="rId4"/>
          <a:stretch>
            <a:fillRect/>
          </a:stretch>
        </p:blipFill>
        <p:spPr>
          <a:xfrm>
            <a:off x="6861732" y="744589"/>
            <a:ext cx="2481673" cy="5484706"/>
          </a:xfrm>
          <a:prstGeom prst="rect">
            <a:avLst/>
          </a:prstGeom>
        </p:spPr>
      </p:pic>
      <p:pic>
        <p:nvPicPr>
          <p:cNvPr id="6146" name="Picture 2">
            <a:extLst>
              <a:ext uri="{FF2B5EF4-FFF2-40B4-BE49-F238E27FC236}">
                <a16:creationId xmlns:a16="http://schemas.microsoft.com/office/drawing/2014/main" id="{61EFDD72-E768-79F3-62E5-46DBF4FCF3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8047" y="1631577"/>
            <a:ext cx="2415891" cy="3594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5405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2119</Words>
  <Application>Microsoft Macintosh PowerPoint</Application>
  <PresentationFormat>Widescreen</PresentationFormat>
  <Paragraphs>289</Paragraphs>
  <Slides>26</Slides>
  <Notes>1</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Arial</vt:lpstr>
      <vt:lpstr>Calibri</vt:lpstr>
      <vt:lpstr>Calibri Light</vt:lpstr>
      <vt:lpstr>Cambria Math</vt:lpstr>
      <vt:lpstr>Helvetica Light</vt:lpstr>
      <vt:lpstr>Montserrat</vt:lpstr>
      <vt:lpstr>Montserrat Light</vt:lpstr>
      <vt:lpstr>Montserrat Medium</vt:lpstr>
      <vt:lpstr>Roboto</vt:lpstr>
      <vt:lpstr>Roboto Thin</vt:lpstr>
      <vt:lpstr>Verdana</vt:lpstr>
      <vt:lpstr>Office Theme</vt:lpstr>
      <vt:lpstr>GEOL593: Seismology and Earth Structure, Spring 2023</vt:lpstr>
      <vt:lpstr>PowerPoint Presentation</vt:lpstr>
      <vt:lpstr>Anisotropy and symmetry</vt:lpstr>
      <vt:lpstr>Mechanisms of anisotropy</vt:lpstr>
      <vt:lpstr>Intrinsic vs extrinsic anisotropy</vt:lpstr>
      <vt:lpstr>Radial anisotropy (aka transverse isotropy)</vt:lpstr>
      <vt:lpstr>Radial anisotropy (aka transverse isotropy)</vt:lpstr>
      <vt:lpstr>Azimuthal anisotropy</vt:lpstr>
      <vt:lpstr>Seismic observations of anisotropy</vt:lpstr>
      <vt:lpstr>SKS Splitting</vt:lpstr>
      <vt:lpstr>Global azimuthal anisotropy</vt:lpstr>
      <vt:lpstr>Radial anisotropy from surface waves</vt:lpstr>
      <vt:lpstr>Anisotropy in global reference models</vt:lpstr>
      <vt:lpstr>Seismic attenuation</vt:lpstr>
      <vt:lpstr>Intrinsic attenuation</vt:lpstr>
      <vt:lpstr>Microscopic attenuation mechanisms</vt:lpstr>
      <vt:lpstr>Microscopic attenuation mechanisms</vt:lpstr>
      <vt:lpstr>Microscopic attenuation mechanisms</vt:lpstr>
      <vt:lpstr>Microscopic attenuation mechanisms</vt:lpstr>
      <vt:lpstr>Shear attenuation profiles of Earth’s mantle</vt:lpstr>
      <vt:lpstr>Scattering attenuation</vt:lpstr>
      <vt:lpstr>Scattering in the lunar subsurface</vt:lpstr>
      <vt:lpstr>Amplitude decay due to intrinsic attenuation</vt:lpstr>
      <vt:lpstr>Dispersion due to attenuation</vt:lpstr>
      <vt:lpstr>The t* (t-star) function</vt:lpstr>
      <vt:lpstr>Measuring 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GEOL593: Seismology and Earth Structure, Spring 2023</dc:title>
  <dc:creator>Maguire, Ross</dc:creator>
  <cp:lastModifiedBy>Maguire, Ross</cp:lastModifiedBy>
  <cp:revision>2</cp:revision>
  <dcterms:created xsi:type="dcterms:W3CDTF">2023-03-13T14:24:42Z</dcterms:created>
  <dcterms:modified xsi:type="dcterms:W3CDTF">2023-04-11T17:02:24Z</dcterms:modified>
</cp:coreProperties>
</file>